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375" r:id="rId2"/>
    <p:sldId id="589" r:id="rId3"/>
    <p:sldId id="581" r:id="rId4"/>
    <p:sldId id="588" r:id="rId5"/>
    <p:sldId id="590" r:id="rId6"/>
    <p:sldId id="591" r:id="rId7"/>
    <p:sldId id="592" r:id="rId8"/>
    <p:sldId id="597" r:id="rId9"/>
    <p:sldId id="595" r:id="rId10"/>
    <p:sldId id="596" r:id="rId11"/>
    <p:sldId id="593" r:id="rId12"/>
    <p:sldId id="594" r:id="rId13"/>
    <p:sldId id="598" r:id="rId14"/>
    <p:sldId id="599" r:id="rId15"/>
    <p:sldId id="600" r:id="rId16"/>
    <p:sldId id="603" r:id="rId17"/>
    <p:sldId id="601" r:id="rId18"/>
    <p:sldId id="604" r:id="rId19"/>
    <p:sldId id="605" r:id="rId20"/>
    <p:sldId id="608" r:id="rId21"/>
    <p:sldId id="606" r:id="rId22"/>
    <p:sldId id="607" r:id="rId23"/>
    <p:sldId id="609" r:id="rId24"/>
    <p:sldId id="610" r:id="rId25"/>
    <p:sldId id="602" r:id="rId26"/>
    <p:sldId id="621" r:id="rId27"/>
    <p:sldId id="622" r:id="rId28"/>
    <p:sldId id="623" r:id="rId29"/>
    <p:sldId id="611" r:id="rId30"/>
    <p:sldId id="612" r:id="rId31"/>
    <p:sldId id="613" r:id="rId32"/>
    <p:sldId id="614" r:id="rId33"/>
    <p:sldId id="615" r:id="rId34"/>
    <p:sldId id="616" r:id="rId35"/>
    <p:sldId id="436" r:id="rId36"/>
    <p:sldId id="439" r:id="rId37"/>
    <p:sldId id="440" r:id="rId38"/>
    <p:sldId id="437" r:id="rId39"/>
    <p:sldId id="438" r:id="rId40"/>
    <p:sldId id="441" r:id="rId41"/>
    <p:sldId id="442" r:id="rId42"/>
    <p:sldId id="443" r:id="rId43"/>
    <p:sldId id="444" r:id="rId44"/>
    <p:sldId id="454" r:id="rId45"/>
    <p:sldId id="450" r:id="rId46"/>
    <p:sldId id="451" r:id="rId47"/>
    <p:sldId id="452" r:id="rId48"/>
    <p:sldId id="453" r:id="rId49"/>
    <p:sldId id="455" r:id="rId50"/>
    <p:sldId id="445" r:id="rId51"/>
    <p:sldId id="44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48"/>
    <a:srgbClr val="00B050"/>
    <a:srgbClr val="D4D8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microsoft.com/office/2016/11/relationships/changesInfo" Target="changesInfos/changesInfo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jiv singh" userId="6c8baa24b5e1da97" providerId="LiveId" clId="{7E97580B-C5D7-4402-8470-DB71FFB7FD22}"/>
    <pc:docChg chg="undo custSel delSld modSld">
      <pc:chgData name="Rajiv singh" userId="6c8baa24b5e1da97" providerId="LiveId" clId="{7E97580B-C5D7-4402-8470-DB71FFB7FD22}" dt="2022-07-23T10:25:46.079" v="744" actId="14100"/>
      <pc:docMkLst>
        <pc:docMk/>
      </pc:docMkLst>
      <pc:sldChg chg="modSp mod">
        <pc:chgData name="Rajiv singh" userId="6c8baa24b5e1da97" providerId="LiveId" clId="{7E97580B-C5D7-4402-8470-DB71FFB7FD22}" dt="2022-07-23T09:18:01.159" v="41" actId="255"/>
        <pc:sldMkLst>
          <pc:docMk/>
          <pc:sldMk cId="31049972" sldId="256"/>
        </pc:sldMkLst>
        <pc:spChg chg="mod">
          <ac:chgData name="Rajiv singh" userId="6c8baa24b5e1da97" providerId="LiveId" clId="{7E97580B-C5D7-4402-8470-DB71FFB7FD22}" dt="2022-07-23T09:17:51.264" v="40" actId="207"/>
          <ac:spMkLst>
            <pc:docMk/>
            <pc:sldMk cId="31049972" sldId="256"/>
            <ac:spMk id="2" creationId="{00000000-0000-0000-0000-000000000000}"/>
          </ac:spMkLst>
        </pc:spChg>
        <pc:spChg chg="mod">
          <ac:chgData name="Rajiv singh" userId="6c8baa24b5e1da97" providerId="LiveId" clId="{7E97580B-C5D7-4402-8470-DB71FFB7FD22}" dt="2022-07-23T09:18:01.159" v="41" actId="255"/>
          <ac:spMkLst>
            <pc:docMk/>
            <pc:sldMk cId="31049972" sldId="256"/>
            <ac:spMk id="4" creationId="{00000000-0000-0000-0000-000000000000}"/>
          </ac:spMkLst>
        </pc:spChg>
      </pc:sldChg>
      <pc:sldChg chg="modSp del">
        <pc:chgData name="Rajiv singh" userId="6c8baa24b5e1da97" providerId="LiveId" clId="{7E97580B-C5D7-4402-8470-DB71FFB7FD22}" dt="2022-07-23T09:38:35.449" v="275" actId="255"/>
        <pc:sldMkLst>
          <pc:docMk/>
          <pc:sldMk cId="1919743028" sldId="257"/>
        </pc:sldMkLst>
        <pc:graphicFrameChg chg="mod">
          <ac:chgData name="Rajiv singh" userId="6c8baa24b5e1da97" providerId="LiveId" clId="{7E97580B-C5D7-4402-8470-DB71FFB7FD22}" dt="2022-07-23T09:38:35.449" v="275" actId="255"/>
          <ac:graphicFrameMkLst>
            <pc:docMk/>
            <pc:sldMk cId="1919743028" sldId="257"/>
            <ac:graphicFrameMk id="4" creationId="{00000000-0000-0000-0000-000000000000}"/>
          </ac:graphicFrameMkLst>
        </pc:graphicFrameChg>
      </pc:sldChg>
      <pc:sldChg chg="delSp modSp mod">
        <pc:chgData name="Rajiv singh" userId="6c8baa24b5e1da97" providerId="LiveId" clId="{7E97580B-C5D7-4402-8470-DB71FFB7FD22}" dt="2022-07-23T10:21:21.078" v="677" actId="113"/>
        <pc:sldMkLst>
          <pc:docMk/>
          <pc:sldMk cId="0" sldId="273"/>
        </pc:sldMkLst>
        <pc:spChg chg="mod">
          <ac:chgData name="Rajiv singh" userId="6c8baa24b5e1da97" providerId="LiveId" clId="{7E97580B-C5D7-4402-8470-DB71FFB7FD22}" dt="2022-07-23T10:21:21.078" v="677" actId="113"/>
          <ac:spMkLst>
            <pc:docMk/>
            <pc:sldMk cId="0" sldId="273"/>
            <ac:spMk id="2" creationId="{00000000-0000-0000-0000-000000000000}"/>
          </ac:spMkLst>
        </pc:spChg>
        <pc:grpChg chg="del">
          <ac:chgData name="Rajiv singh" userId="6c8baa24b5e1da97" providerId="LiveId" clId="{7E97580B-C5D7-4402-8470-DB71FFB7FD22}" dt="2022-07-23T10:21:01.210" v="673" actId="21"/>
          <ac:grpSpMkLst>
            <pc:docMk/>
            <pc:sldMk cId="0" sldId="273"/>
            <ac:grpSpMk id="6" creationId="{00000000-0000-0000-0000-000000000000}"/>
          </ac:grpSpMkLst>
        </pc:grpChg>
      </pc:sldChg>
      <pc:sldChg chg="delSp modSp mod">
        <pc:chgData name="Rajiv singh" userId="6c8baa24b5e1da97" providerId="LiveId" clId="{7E97580B-C5D7-4402-8470-DB71FFB7FD22}" dt="2022-07-23T10:22:36.967" v="687" actId="21"/>
        <pc:sldMkLst>
          <pc:docMk/>
          <pc:sldMk cId="0" sldId="274"/>
        </pc:sldMkLst>
        <pc:spChg chg="mod">
          <ac:chgData name="Rajiv singh" userId="6c8baa24b5e1da97" providerId="LiveId" clId="{7E97580B-C5D7-4402-8470-DB71FFB7FD22}" dt="2022-07-23T10:22:29.393" v="686" actId="113"/>
          <ac:spMkLst>
            <pc:docMk/>
            <pc:sldMk cId="0" sldId="274"/>
            <ac:spMk id="8" creationId="{00000000-0000-0000-0000-000000000000}"/>
          </ac:spMkLst>
        </pc:spChg>
        <pc:grpChg chg="del">
          <ac:chgData name="Rajiv singh" userId="6c8baa24b5e1da97" providerId="LiveId" clId="{7E97580B-C5D7-4402-8470-DB71FFB7FD22}" dt="2022-07-23T10:22:36.967" v="687" actId="21"/>
          <ac:grpSpMkLst>
            <pc:docMk/>
            <pc:sldMk cId="0" sldId="274"/>
            <ac:grpSpMk id="5" creationId="{00000000-0000-0000-0000-000000000000}"/>
          </ac:grpSpMkLst>
        </pc:grpChg>
      </pc:sldChg>
      <pc:sldChg chg="delSp modSp mod">
        <pc:chgData name="Rajiv singh" userId="6c8baa24b5e1da97" providerId="LiveId" clId="{7E97580B-C5D7-4402-8470-DB71FFB7FD22}" dt="2022-07-23T10:23:06.079" v="693" actId="21"/>
        <pc:sldMkLst>
          <pc:docMk/>
          <pc:sldMk cId="0" sldId="275"/>
        </pc:sldMkLst>
        <pc:spChg chg="mod">
          <ac:chgData name="Rajiv singh" userId="6c8baa24b5e1da97" providerId="LiveId" clId="{7E97580B-C5D7-4402-8470-DB71FFB7FD22}" dt="2022-07-23T10:22:58.939" v="692" actId="207"/>
          <ac:spMkLst>
            <pc:docMk/>
            <pc:sldMk cId="0" sldId="275"/>
            <ac:spMk id="8" creationId="{00000000-0000-0000-0000-000000000000}"/>
          </ac:spMkLst>
        </pc:spChg>
        <pc:grpChg chg="del">
          <ac:chgData name="Rajiv singh" userId="6c8baa24b5e1da97" providerId="LiveId" clId="{7E97580B-C5D7-4402-8470-DB71FFB7FD22}" dt="2022-07-23T10:23:06.079" v="693" actId="21"/>
          <ac:grpSpMkLst>
            <pc:docMk/>
            <pc:sldMk cId="0" sldId="275"/>
            <ac:grpSpMk id="5" creationId="{00000000-0000-0000-0000-000000000000}"/>
          </ac:grpSpMkLst>
        </pc:grpChg>
      </pc:sldChg>
      <pc:sldChg chg="addSp delSp modSp mod">
        <pc:chgData name="Rajiv singh" userId="6c8baa24b5e1da97" providerId="LiveId" clId="{7E97580B-C5D7-4402-8470-DB71FFB7FD22}" dt="2022-07-23T10:24:51.193" v="737" actId="113"/>
        <pc:sldMkLst>
          <pc:docMk/>
          <pc:sldMk cId="2666325878" sldId="276"/>
        </pc:sldMkLst>
        <pc:spChg chg="del mod">
          <ac:chgData name="Rajiv singh" userId="6c8baa24b5e1da97" providerId="LiveId" clId="{7E97580B-C5D7-4402-8470-DB71FFB7FD22}" dt="2022-07-23T10:23:42.202" v="697" actId="21"/>
          <ac:spMkLst>
            <pc:docMk/>
            <pc:sldMk cId="2666325878" sldId="276"/>
            <ac:spMk id="8" creationId="{00000000-0000-0000-0000-000000000000}"/>
          </ac:spMkLst>
        </pc:spChg>
        <pc:spChg chg="add mod">
          <ac:chgData name="Rajiv singh" userId="6c8baa24b5e1da97" providerId="LiveId" clId="{7E97580B-C5D7-4402-8470-DB71FFB7FD22}" dt="2022-07-23T10:24:51.193" v="737" actId="113"/>
          <ac:spMkLst>
            <pc:docMk/>
            <pc:sldMk cId="2666325878" sldId="276"/>
            <ac:spMk id="21" creationId="{4355B3B8-A894-8AD3-0208-95792EE50ABB}"/>
          </ac:spMkLst>
        </pc:spChg>
        <pc:grpChg chg="del">
          <ac:chgData name="Rajiv singh" userId="6c8baa24b5e1da97" providerId="LiveId" clId="{7E97580B-C5D7-4402-8470-DB71FFB7FD22}" dt="2022-07-23T10:23:48.848" v="698" actId="21"/>
          <ac:grpSpMkLst>
            <pc:docMk/>
            <pc:sldMk cId="2666325878" sldId="276"/>
            <ac:grpSpMk id="5" creationId="{00000000-0000-0000-0000-000000000000}"/>
          </ac:grpSpMkLst>
        </pc:grpChg>
      </pc:sldChg>
      <pc:sldChg chg="addSp delSp modSp mod">
        <pc:chgData name="Rajiv singh" userId="6c8baa24b5e1da97" providerId="LiveId" clId="{7E97580B-C5D7-4402-8470-DB71FFB7FD22}" dt="2022-07-23T10:25:46.079" v="744" actId="14100"/>
        <pc:sldMkLst>
          <pc:docMk/>
          <pc:sldMk cId="152995967" sldId="277"/>
        </pc:sldMkLst>
        <pc:spChg chg="del">
          <ac:chgData name="Rajiv singh" userId="6c8baa24b5e1da97" providerId="LiveId" clId="{7E97580B-C5D7-4402-8470-DB71FFB7FD22}" dt="2022-07-23T10:25:04.596" v="738" actId="21"/>
          <ac:spMkLst>
            <pc:docMk/>
            <pc:sldMk cId="152995967" sldId="277"/>
            <ac:spMk id="8" creationId="{00000000-0000-0000-0000-000000000000}"/>
          </ac:spMkLst>
        </pc:spChg>
        <pc:spChg chg="add mod">
          <ac:chgData name="Rajiv singh" userId="6c8baa24b5e1da97" providerId="LiveId" clId="{7E97580B-C5D7-4402-8470-DB71FFB7FD22}" dt="2022-07-23T10:25:46.079" v="744" actId="14100"/>
          <ac:spMkLst>
            <pc:docMk/>
            <pc:sldMk cId="152995967" sldId="277"/>
            <ac:spMk id="13" creationId="{CA42A477-0913-DF03-E274-A04DE748C9B0}"/>
          </ac:spMkLst>
        </pc:spChg>
        <pc:spChg chg="mod">
          <ac:chgData name="Rajiv singh" userId="6c8baa24b5e1da97" providerId="LiveId" clId="{7E97580B-C5D7-4402-8470-DB71FFB7FD22}" dt="2022-07-23T10:25:14.600" v="740"/>
          <ac:spMkLst>
            <pc:docMk/>
            <pc:sldMk cId="152995967" sldId="277"/>
            <ac:spMk id="15" creationId="{3AF38E67-3092-FC62-308A-BC3866EE23AB}"/>
          </ac:spMkLst>
        </pc:spChg>
        <pc:spChg chg="mod">
          <ac:chgData name="Rajiv singh" userId="6c8baa24b5e1da97" providerId="LiveId" clId="{7E97580B-C5D7-4402-8470-DB71FFB7FD22}" dt="2022-07-23T10:25:14.600" v="740"/>
          <ac:spMkLst>
            <pc:docMk/>
            <pc:sldMk cId="152995967" sldId="277"/>
            <ac:spMk id="16" creationId="{D9E6193D-8E74-234C-40EF-2A564E241D43}"/>
          </ac:spMkLst>
        </pc:spChg>
        <pc:grpChg chg="del">
          <ac:chgData name="Rajiv singh" userId="6c8baa24b5e1da97" providerId="LiveId" clId="{7E97580B-C5D7-4402-8470-DB71FFB7FD22}" dt="2022-07-23T10:25:10.841" v="739" actId="21"/>
          <ac:grpSpMkLst>
            <pc:docMk/>
            <pc:sldMk cId="152995967" sldId="277"/>
            <ac:grpSpMk id="5" creationId="{00000000-0000-0000-0000-000000000000}"/>
          </ac:grpSpMkLst>
        </pc:grpChg>
        <pc:grpChg chg="add del mod">
          <ac:chgData name="Rajiv singh" userId="6c8baa24b5e1da97" providerId="LiveId" clId="{7E97580B-C5D7-4402-8470-DB71FFB7FD22}" dt="2022-07-23T10:25:20.075" v="741" actId="21"/>
          <ac:grpSpMkLst>
            <pc:docMk/>
            <pc:sldMk cId="152995967" sldId="277"/>
            <ac:grpSpMk id="14" creationId="{4065F82A-DCA2-09EA-6321-9967050091BE}"/>
          </ac:grpSpMkLst>
        </pc:grpChg>
      </pc:sldChg>
      <pc:sldChg chg="del">
        <pc:chgData name="Rajiv singh" userId="6c8baa24b5e1da97" providerId="LiveId" clId="{7E97580B-C5D7-4402-8470-DB71FFB7FD22}" dt="2022-07-23T10:09:03.458" v="670" actId="47"/>
        <pc:sldMkLst>
          <pc:docMk/>
          <pc:sldMk cId="947825637" sldId="285"/>
        </pc:sldMkLst>
      </pc:sldChg>
      <pc:sldChg chg="del">
        <pc:chgData name="Rajiv singh" userId="6c8baa24b5e1da97" providerId="LiveId" clId="{7E97580B-C5D7-4402-8470-DB71FFB7FD22}" dt="2022-07-23T10:08:36.078" v="667" actId="2696"/>
        <pc:sldMkLst>
          <pc:docMk/>
          <pc:sldMk cId="4193347386" sldId="285"/>
        </pc:sldMkLst>
      </pc:sldChg>
      <pc:sldChg chg="del">
        <pc:chgData name="Rajiv singh" userId="6c8baa24b5e1da97" providerId="LiveId" clId="{7E97580B-C5D7-4402-8470-DB71FFB7FD22}" dt="2022-07-23T10:08:50.023" v="668" actId="47"/>
        <pc:sldMkLst>
          <pc:docMk/>
          <pc:sldMk cId="1848549971" sldId="286"/>
        </pc:sldMkLst>
      </pc:sldChg>
      <pc:sldChg chg="addSp delSp modSp mod">
        <pc:chgData name="Rajiv singh" userId="6c8baa24b5e1da97" providerId="LiveId" clId="{7E97580B-C5D7-4402-8470-DB71FFB7FD22}" dt="2022-07-23T09:27:23.260" v="118" actId="20577"/>
        <pc:sldMkLst>
          <pc:docMk/>
          <pc:sldMk cId="1976493707" sldId="363"/>
        </pc:sldMkLst>
        <pc:spChg chg="del mod">
          <ac:chgData name="Rajiv singh" userId="6c8baa24b5e1da97" providerId="LiveId" clId="{7E97580B-C5D7-4402-8470-DB71FFB7FD22}" dt="2022-07-23T09:20:37.890" v="46"/>
          <ac:spMkLst>
            <pc:docMk/>
            <pc:sldMk cId="1976493707" sldId="363"/>
            <ac:spMk id="2" creationId="{00000000-0000-0000-0000-000000000000}"/>
          </ac:spMkLst>
        </pc:spChg>
        <pc:spChg chg="del">
          <ac:chgData name="Rajiv singh" userId="6c8baa24b5e1da97" providerId="LiveId" clId="{7E97580B-C5D7-4402-8470-DB71FFB7FD22}" dt="2022-07-23T09:20:37.886" v="44" actId="21"/>
          <ac:spMkLst>
            <pc:docMk/>
            <pc:sldMk cId="1976493707" sldId="363"/>
            <ac:spMk id="4" creationId="{00000000-0000-0000-0000-000000000000}"/>
          </ac:spMkLst>
        </pc:spChg>
        <pc:spChg chg="mod">
          <ac:chgData name="Rajiv singh" userId="6c8baa24b5e1da97" providerId="LiveId" clId="{7E97580B-C5D7-4402-8470-DB71FFB7FD22}" dt="2022-07-23T09:27:23.260" v="118" actId="20577"/>
          <ac:spMkLst>
            <pc:docMk/>
            <pc:sldMk cId="1976493707" sldId="363"/>
            <ac:spMk id="6" creationId="{00000000-0000-0000-0000-000000000000}"/>
          </ac:spMkLst>
        </pc:spChg>
        <pc:picChg chg="add mod">
          <ac:chgData name="Rajiv singh" userId="6c8baa24b5e1da97" providerId="LiveId" clId="{7E97580B-C5D7-4402-8470-DB71FFB7FD22}" dt="2022-07-23T09:24:07.312" v="50" actId="14100"/>
          <ac:picMkLst>
            <pc:docMk/>
            <pc:sldMk cId="1976493707" sldId="363"/>
            <ac:picMk id="7" creationId="{EA9608E0-50B8-BA32-8F7D-D02C177A9722}"/>
          </ac:picMkLst>
        </pc:picChg>
      </pc:sldChg>
      <pc:sldChg chg="modSp mod">
        <pc:chgData name="Rajiv singh" userId="6c8baa24b5e1da97" providerId="LiveId" clId="{7E97580B-C5D7-4402-8470-DB71FFB7FD22}" dt="2022-07-23T09:29:18.809" v="200" actId="20577"/>
        <pc:sldMkLst>
          <pc:docMk/>
          <pc:sldMk cId="588798230" sldId="371"/>
        </pc:sldMkLst>
        <pc:spChg chg="mod">
          <ac:chgData name="Rajiv singh" userId="6c8baa24b5e1da97" providerId="LiveId" clId="{7E97580B-C5D7-4402-8470-DB71FFB7FD22}" dt="2022-07-23T09:28:25.012" v="192" actId="20577"/>
          <ac:spMkLst>
            <pc:docMk/>
            <pc:sldMk cId="588798230" sldId="371"/>
            <ac:spMk id="6" creationId="{00000000-0000-0000-0000-000000000000}"/>
          </ac:spMkLst>
        </pc:spChg>
        <pc:spChg chg="mod">
          <ac:chgData name="Rajiv singh" userId="6c8baa24b5e1da97" providerId="LiveId" clId="{7E97580B-C5D7-4402-8470-DB71FFB7FD22}" dt="2022-07-23T09:29:12.311" v="198" actId="20577"/>
          <ac:spMkLst>
            <pc:docMk/>
            <pc:sldMk cId="588798230" sldId="371"/>
            <ac:spMk id="20" creationId="{00000000-0000-0000-0000-000000000000}"/>
          </ac:spMkLst>
        </pc:spChg>
        <pc:spChg chg="mod">
          <ac:chgData name="Rajiv singh" userId="6c8baa24b5e1da97" providerId="LiveId" clId="{7E97580B-C5D7-4402-8470-DB71FFB7FD22}" dt="2022-07-23T09:29:18.809" v="200" actId="20577"/>
          <ac:spMkLst>
            <pc:docMk/>
            <pc:sldMk cId="588798230" sldId="371"/>
            <ac:spMk id="33" creationId="{00000000-0000-0000-0000-000000000000}"/>
          </ac:spMkLst>
        </pc:spChg>
      </pc:sldChg>
      <pc:sldChg chg="modSp mod">
        <pc:chgData name="Rajiv singh" userId="6c8baa24b5e1da97" providerId="LiveId" clId="{7E97580B-C5D7-4402-8470-DB71FFB7FD22}" dt="2022-07-23T09:30:50.814" v="204" actId="20577"/>
        <pc:sldMkLst>
          <pc:docMk/>
          <pc:sldMk cId="2586391445" sldId="372"/>
        </pc:sldMkLst>
        <pc:spChg chg="mod">
          <ac:chgData name="Rajiv singh" userId="6c8baa24b5e1da97" providerId="LiveId" clId="{7E97580B-C5D7-4402-8470-DB71FFB7FD22}" dt="2022-07-23T09:30:50.814" v="204" actId="20577"/>
          <ac:spMkLst>
            <pc:docMk/>
            <pc:sldMk cId="2586391445" sldId="372"/>
            <ac:spMk id="35" creationId="{00000000-0000-0000-0000-000000000000}"/>
          </ac:spMkLst>
        </pc:spChg>
        <pc:cxnChg chg="mod">
          <ac:chgData name="Rajiv singh" userId="6c8baa24b5e1da97" providerId="LiveId" clId="{7E97580B-C5D7-4402-8470-DB71FFB7FD22}" dt="2022-07-23T09:30:50.814" v="204" actId="20577"/>
          <ac:cxnSpMkLst>
            <pc:docMk/>
            <pc:sldMk cId="2586391445" sldId="372"/>
            <ac:cxnSpMk id="21" creationId="{00000000-0000-0000-0000-000000000000}"/>
          </ac:cxnSpMkLst>
        </pc:cxnChg>
      </pc:sldChg>
      <pc:sldChg chg="modSp mod">
        <pc:chgData name="Rajiv singh" userId="6c8baa24b5e1da97" providerId="LiveId" clId="{7E97580B-C5D7-4402-8470-DB71FFB7FD22}" dt="2022-07-23T09:31:52.463" v="268" actId="20577"/>
        <pc:sldMkLst>
          <pc:docMk/>
          <pc:sldMk cId="2462461547" sldId="373"/>
        </pc:sldMkLst>
        <pc:spChg chg="mod">
          <ac:chgData name="Rajiv singh" userId="6c8baa24b5e1da97" providerId="LiveId" clId="{7E97580B-C5D7-4402-8470-DB71FFB7FD22}" dt="2022-07-23T09:31:52.463" v="268" actId="20577"/>
          <ac:spMkLst>
            <pc:docMk/>
            <pc:sldMk cId="2462461547" sldId="373"/>
            <ac:spMk id="38" creationId="{00000000-0000-0000-0000-000000000000}"/>
          </ac:spMkLst>
        </pc:spChg>
        <pc:cxnChg chg="mod">
          <ac:chgData name="Rajiv singh" userId="6c8baa24b5e1da97" providerId="LiveId" clId="{7E97580B-C5D7-4402-8470-DB71FFB7FD22}" dt="2022-07-23T09:31:34.480" v="218" actId="20577"/>
          <ac:cxnSpMkLst>
            <pc:docMk/>
            <pc:sldMk cId="2462461547" sldId="373"/>
            <ac:cxnSpMk id="23" creationId="{00000000-0000-0000-0000-000000000000}"/>
          </ac:cxnSpMkLst>
        </pc:cxnChg>
      </pc:sldChg>
      <pc:sldChg chg="delSp modSp mod">
        <pc:chgData name="Rajiv singh" userId="6c8baa24b5e1da97" providerId="LiveId" clId="{7E97580B-C5D7-4402-8470-DB71FFB7FD22}" dt="2022-07-23T10:22:09.352" v="684" actId="1076"/>
        <pc:sldMkLst>
          <pc:docMk/>
          <pc:sldMk cId="0" sldId="374"/>
        </pc:sldMkLst>
        <pc:spChg chg="mod">
          <ac:chgData name="Rajiv singh" userId="6c8baa24b5e1da97" providerId="LiveId" clId="{7E97580B-C5D7-4402-8470-DB71FFB7FD22}" dt="2022-07-23T10:21:51.794" v="682" actId="14100"/>
          <ac:spMkLst>
            <pc:docMk/>
            <pc:sldMk cId="0" sldId="374"/>
            <ac:spMk id="2" creationId="{00000000-0000-0000-0000-000000000000}"/>
          </ac:spMkLst>
        </pc:spChg>
        <pc:spChg chg="mod">
          <ac:chgData name="Rajiv singh" userId="6c8baa24b5e1da97" providerId="LiveId" clId="{7E97580B-C5D7-4402-8470-DB71FFB7FD22}" dt="2022-07-23T10:22:03.151" v="683" actId="14100"/>
          <ac:spMkLst>
            <pc:docMk/>
            <pc:sldMk cId="0" sldId="374"/>
            <ac:spMk id="9" creationId="{00000000-0000-0000-0000-000000000000}"/>
          </ac:spMkLst>
        </pc:spChg>
        <pc:grpChg chg="del mod">
          <ac:chgData name="Rajiv singh" userId="6c8baa24b5e1da97" providerId="LiveId" clId="{7E97580B-C5D7-4402-8470-DB71FFB7FD22}" dt="2022-07-23T10:20:49.052" v="672" actId="21"/>
          <ac:grpSpMkLst>
            <pc:docMk/>
            <pc:sldMk cId="0" sldId="374"/>
            <ac:grpSpMk id="6" creationId="{00000000-0000-0000-0000-000000000000}"/>
          </ac:grpSpMkLst>
        </pc:grpChg>
        <pc:grpChg chg="mod">
          <ac:chgData name="Rajiv singh" userId="6c8baa24b5e1da97" providerId="LiveId" clId="{7E97580B-C5D7-4402-8470-DB71FFB7FD22}" dt="2022-07-23T10:22:09.352" v="684" actId="1076"/>
          <ac:grpSpMkLst>
            <pc:docMk/>
            <pc:sldMk cId="0" sldId="374"/>
            <ac:grpSpMk id="10" creationId="{00000000-0000-0000-0000-000000000000}"/>
          </ac:grpSpMkLst>
        </pc:grpChg>
      </pc:sldChg>
      <pc:sldChg chg="addSp modSp del mod">
        <pc:chgData name="Rajiv singh" userId="6c8baa24b5e1da97" providerId="LiveId" clId="{7E97580B-C5D7-4402-8470-DB71FFB7FD22}" dt="2022-07-23T10:08:53.818" v="669" actId="47"/>
        <pc:sldMkLst>
          <pc:docMk/>
          <pc:sldMk cId="106482433" sldId="374"/>
        </pc:sldMkLst>
        <pc:spChg chg="mod">
          <ac:chgData name="Rajiv singh" userId="6c8baa24b5e1da97" providerId="LiveId" clId="{7E97580B-C5D7-4402-8470-DB71FFB7FD22}" dt="2022-07-23T09:48:22.918" v="565" actId="113"/>
          <ac:spMkLst>
            <pc:docMk/>
            <pc:sldMk cId="106482433" sldId="374"/>
            <ac:spMk id="2" creationId="{00000000-0000-0000-0000-000000000000}"/>
          </ac:spMkLst>
        </pc:spChg>
        <pc:spChg chg="mod">
          <ac:chgData name="Rajiv singh" userId="6c8baa24b5e1da97" providerId="LiveId" clId="{7E97580B-C5D7-4402-8470-DB71FFB7FD22}" dt="2022-07-23T09:41:30.334" v="342" actId="20577"/>
          <ac:spMkLst>
            <pc:docMk/>
            <pc:sldMk cId="106482433" sldId="374"/>
            <ac:spMk id="6" creationId="{00000000-0000-0000-0000-000000000000}"/>
          </ac:spMkLst>
        </pc:spChg>
        <pc:spChg chg="add mod">
          <ac:chgData name="Rajiv singh" userId="6c8baa24b5e1da97" providerId="LiveId" clId="{7E97580B-C5D7-4402-8470-DB71FFB7FD22}" dt="2022-07-23T09:45:55.167" v="471" actId="20577"/>
          <ac:spMkLst>
            <pc:docMk/>
            <pc:sldMk cId="106482433" sldId="374"/>
            <ac:spMk id="7" creationId="{6D693056-5FCB-F4BC-CC3C-43B6DED72132}"/>
          </ac:spMkLst>
        </pc:spChg>
        <pc:spChg chg="add mod">
          <ac:chgData name="Rajiv singh" userId="6c8baa24b5e1da97" providerId="LiveId" clId="{7E97580B-C5D7-4402-8470-DB71FFB7FD22}" dt="2022-07-23T09:53:06.381" v="666" actId="113"/>
          <ac:spMkLst>
            <pc:docMk/>
            <pc:sldMk cId="106482433" sldId="374"/>
            <ac:spMk id="8" creationId="{2563EB20-2F7C-6C71-5231-8826692F0DF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B17830-050C-45FE-AD59-63BA89EB7BDA}" type="datetimeFigureOut">
              <a:rPr lang="en-US" smtClean="0"/>
              <a:t>3/14/2026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668BCD-D0E7-4818-8010-B46B47F44C39}" type="slidenum">
              <a:rPr lang="en-US" smtClean="0"/>
              <a:t>‹#›</a:t>
            </a:fld>
            <a:endParaRPr lang="en-US" dirty="0"/>
          </a:p>
        </p:txBody>
      </p:sp>
    </p:spTree>
    <p:extLst>
      <p:ext uri="{BB962C8B-B14F-4D97-AF65-F5344CB8AC3E}">
        <p14:creationId xmlns:p14="http://schemas.microsoft.com/office/powerpoint/2010/main" val="614653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0668BCD-D0E7-4818-8010-B46B47F44C39}" type="slidenum">
              <a:rPr lang="en-US" smtClean="0"/>
              <a:t>44</a:t>
            </a:fld>
            <a:endParaRPr lang="en-US" dirty="0"/>
          </a:p>
        </p:txBody>
      </p:sp>
    </p:spTree>
    <p:extLst>
      <p:ext uri="{BB962C8B-B14F-4D97-AF65-F5344CB8AC3E}">
        <p14:creationId xmlns:p14="http://schemas.microsoft.com/office/powerpoint/2010/main" val="1504506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67C287F-C4EB-4D76-B9CE-43641A4DFBAF}" type="datetime1">
              <a:rPr lang="en-US" smtClean="0"/>
              <a:t>3/14/2026</a:t>
            </a:fld>
            <a:endParaRPr lang="en-US" dirty="0"/>
          </a:p>
        </p:txBody>
      </p:sp>
      <p:sp>
        <p:nvSpPr>
          <p:cNvPr id="5" name="Footer Placeholder 4"/>
          <p:cNvSpPr>
            <a:spLocks noGrp="1"/>
          </p:cNvSpPr>
          <p:nvPr>
            <p:ph type="ftr" sz="quarter" idx="11"/>
          </p:nvPr>
        </p:nvSpPr>
        <p:spPr/>
        <p:txBody>
          <a:bodyPr/>
          <a:lstStyle/>
          <a:p>
            <a:r>
              <a:rPr lang="en-US" dirty="0"/>
              <a:t>1</a:t>
            </a:r>
          </a:p>
        </p:txBody>
      </p:sp>
      <p:sp>
        <p:nvSpPr>
          <p:cNvPr id="6" name="Slide Number Placeholder 5"/>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2941563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A25BDE-643A-4A9A-8A52-151E2D3047A2}" type="datetime1">
              <a:rPr lang="en-US" smtClean="0"/>
              <a:t>3/14/2026</a:t>
            </a:fld>
            <a:endParaRPr lang="en-US" dirty="0"/>
          </a:p>
        </p:txBody>
      </p:sp>
      <p:sp>
        <p:nvSpPr>
          <p:cNvPr id="5" name="Footer Placeholder 4"/>
          <p:cNvSpPr>
            <a:spLocks noGrp="1"/>
          </p:cNvSpPr>
          <p:nvPr>
            <p:ph type="ftr" sz="quarter" idx="11"/>
          </p:nvPr>
        </p:nvSpPr>
        <p:spPr/>
        <p:txBody>
          <a:bodyPr/>
          <a:lstStyle/>
          <a:p>
            <a:r>
              <a:rPr lang="en-US" dirty="0"/>
              <a:t>1</a:t>
            </a:r>
          </a:p>
        </p:txBody>
      </p:sp>
      <p:sp>
        <p:nvSpPr>
          <p:cNvPr id="6" name="Slide Number Placeholder 5"/>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405764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90B252-865D-48EB-9C4D-5886AAE15765}" type="datetime1">
              <a:rPr lang="en-US" smtClean="0"/>
              <a:t>3/14/2026</a:t>
            </a:fld>
            <a:endParaRPr lang="en-US" dirty="0"/>
          </a:p>
        </p:txBody>
      </p:sp>
      <p:sp>
        <p:nvSpPr>
          <p:cNvPr id="5" name="Footer Placeholder 4"/>
          <p:cNvSpPr>
            <a:spLocks noGrp="1"/>
          </p:cNvSpPr>
          <p:nvPr>
            <p:ph type="ftr" sz="quarter" idx="11"/>
          </p:nvPr>
        </p:nvSpPr>
        <p:spPr/>
        <p:txBody>
          <a:bodyPr/>
          <a:lstStyle/>
          <a:p>
            <a:r>
              <a:rPr lang="en-US" dirty="0"/>
              <a:t>1</a:t>
            </a:r>
          </a:p>
        </p:txBody>
      </p:sp>
      <p:sp>
        <p:nvSpPr>
          <p:cNvPr id="6" name="Slide Number Placeholder 5"/>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2892676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02C68B4-AB9A-4FB3-B996-02E51CB2C2EA}" type="datetime1">
              <a:rPr lang="en-US" smtClean="0"/>
              <a:t>3/14/2026</a:t>
            </a:fld>
            <a:endParaRPr lang="en-US" dirty="0"/>
          </a:p>
        </p:txBody>
      </p:sp>
      <p:sp>
        <p:nvSpPr>
          <p:cNvPr id="5" name="Footer Placeholder 4"/>
          <p:cNvSpPr>
            <a:spLocks noGrp="1"/>
          </p:cNvSpPr>
          <p:nvPr>
            <p:ph type="ftr" sz="quarter" idx="11"/>
          </p:nvPr>
        </p:nvSpPr>
        <p:spPr/>
        <p:txBody>
          <a:bodyPr/>
          <a:lstStyle/>
          <a:p>
            <a:r>
              <a:rPr lang="en-US" dirty="0"/>
              <a:t>1</a:t>
            </a:r>
          </a:p>
        </p:txBody>
      </p:sp>
      <p:sp>
        <p:nvSpPr>
          <p:cNvPr id="6" name="Slide Number Placeholder 5"/>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2692148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401CF10-F9B1-4CFE-8760-D995F57CB94F}" type="datetime1">
              <a:rPr lang="en-US" smtClean="0"/>
              <a:t>3/14/2026</a:t>
            </a:fld>
            <a:endParaRPr lang="en-US" dirty="0"/>
          </a:p>
        </p:txBody>
      </p:sp>
      <p:sp>
        <p:nvSpPr>
          <p:cNvPr id="5" name="Footer Placeholder 4"/>
          <p:cNvSpPr>
            <a:spLocks noGrp="1"/>
          </p:cNvSpPr>
          <p:nvPr>
            <p:ph type="ftr" sz="quarter" idx="11"/>
          </p:nvPr>
        </p:nvSpPr>
        <p:spPr/>
        <p:txBody>
          <a:bodyPr/>
          <a:lstStyle/>
          <a:p>
            <a:r>
              <a:rPr lang="en-US" dirty="0"/>
              <a:t>1</a:t>
            </a:r>
          </a:p>
        </p:txBody>
      </p:sp>
      <p:sp>
        <p:nvSpPr>
          <p:cNvPr id="6" name="Slide Number Placeholder 5"/>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192703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9D9C4E7-A03D-4BBF-B312-8F0316BF6DCA}" type="datetime1">
              <a:rPr lang="en-US" smtClean="0"/>
              <a:t>3/14/2026</a:t>
            </a:fld>
            <a:endParaRPr lang="en-US" dirty="0"/>
          </a:p>
        </p:txBody>
      </p:sp>
      <p:sp>
        <p:nvSpPr>
          <p:cNvPr id="6" name="Footer Placeholder 5"/>
          <p:cNvSpPr>
            <a:spLocks noGrp="1"/>
          </p:cNvSpPr>
          <p:nvPr>
            <p:ph type="ftr" sz="quarter" idx="11"/>
          </p:nvPr>
        </p:nvSpPr>
        <p:spPr/>
        <p:txBody>
          <a:bodyPr/>
          <a:lstStyle/>
          <a:p>
            <a:r>
              <a:rPr lang="en-US" dirty="0"/>
              <a:t>1</a:t>
            </a:r>
          </a:p>
        </p:txBody>
      </p:sp>
      <p:sp>
        <p:nvSpPr>
          <p:cNvPr id="7" name="Slide Number Placeholder 6"/>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84602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E25488A-2D83-4D49-A765-20C136948976}" type="datetime1">
              <a:rPr lang="en-US" smtClean="0"/>
              <a:t>3/14/2026</a:t>
            </a:fld>
            <a:endParaRPr lang="en-US" dirty="0"/>
          </a:p>
        </p:txBody>
      </p:sp>
      <p:sp>
        <p:nvSpPr>
          <p:cNvPr id="8" name="Footer Placeholder 7"/>
          <p:cNvSpPr>
            <a:spLocks noGrp="1"/>
          </p:cNvSpPr>
          <p:nvPr>
            <p:ph type="ftr" sz="quarter" idx="11"/>
          </p:nvPr>
        </p:nvSpPr>
        <p:spPr/>
        <p:txBody>
          <a:bodyPr/>
          <a:lstStyle/>
          <a:p>
            <a:r>
              <a:rPr lang="en-US" dirty="0"/>
              <a:t>1</a:t>
            </a:r>
          </a:p>
        </p:txBody>
      </p:sp>
      <p:sp>
        <p:nvSpPr>
          <p:cNvPr id="9" name="Slide Number Placeholder 8"/>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2716789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8CF9D01-EC06-4384-9574-9FEB62D52EBC}" type="datetime1">
              <a:rPr lang="en-US" smtClean="0"/>
              <a:t>3/14/2026</a:t>
            </a:fld>
            <a:endParaRPr lang="en-US" dirty="0"/>
          </a:p>
        </p:txBody>
      </p:sp>
      <p:sp>
        <p:nvSpPr>
          <p:cNvPr id="4" name="Footer Placeholder 3"/>
          <p:cNvSpPr>
            <a:spLocks noGrp="1"/>
          </p:cNvSpPr>
          <p:nvPr>
            <p:ph type="ftr" sz="quarter" idx="11"/>
          </p:nvPr>
        </p:nvSpPr>
        <p:spPr/>
        <p:txBody>
          <a:bodyPr/>
          <a:lstStyle/>
          <a:p>
            <a:r>
              <a:rPr lang="en-US" dirty="0"/>
              <a:t>1</a:t>
            </a:r>
          </a:p>
        </p:txBody>
      </p:sp>
      <p:sp>
        <p:nvSpPr>
          <p:cNvPr id="5" name="Slide Number Placeholder 4"/>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1277009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C70F0E-2861-4927-B63D-0FC6D059D363}" type="datetime1">
              <a:rPr lang="en-US" smtClean="0"/>
              <a:t>3/14/2026</a:t>
            </a:fld>
            <a:endParaRPr lang="en-US" dirty="0"/>
          </a:p>
        </p:txBody>
      </p:sp>
      <p:sp>
        <p:nvSpPr>
          <p:cNvPr id="3" name="Footer Placeholder 2"/>
          <p:cNvSpPr>
            <a:spLocks noGrp="1"/>
          </p:cNvSpPr>
          <p:nvPr>
            <p:ph type="ftr" sz="quarter" idx="11"/>
          </p:nvPr>
        </p:nvSpPr>
        <p:spPr/>
        <p:txBody>
          <a:bodyPr/>
          <a:lstStyle/>
          <a:p>
            <a:r>
              <a:rPr lang="en-US" dirty="0"/>
              <a:t>1</a:t>
            </a:r>
          </a:p>
        </p:txBody>
      </p:sp>
      <p:sp>
        <p:nvSpPr>
          <p:cNvPr id="4" name="Slide Number Placeholder 3"/>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4161550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4C07BD-EED8-4C04-A581-62169A50F2AA}" type="datetime1">
              <a:rPr lang="en-US" smtClean="0"/>
              <a:t>3/14/2026</a:t>
            </a:fld>
            <a:endParaRPr lang="en-US" dirty="0"/>
          </a:p>
        </p:txBody>
      </p:sp>
      <p:sp>
        <p:nvSpPr>
          <p:cNvPr id="6" name="Footer Placeholder 5"/>
          <p:cNvSpPr>
            <a:spLocks noGrp="1"/>
          </p:cNvSpPr>
          <p:nvPr>
            <p:ph type="ftr" sz="quarter" idx="11"/>
          </p:nvPr>
        </p:nvSpPr>
        <p:spPr/>
        <p:txBody>
          <a:bodyPr/>
          <a:lstStyle/>
          <a:p>
            <a:r>
              <a:rPr lang="en-US" dirty="0"/>
              <a:t>1</a:t>
            </a:r>
          </a:p>
        </p:txBody>
      </p:sp>
      <p:sp>
        <p:nvSpPr>
          <p:cNvPr id="7" name="Slide Number Placeholder 6"/>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3402533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E7DD07D-39B5-463F-8F8E-2B4D69B5D056}" type="datetime1">
              <a:rPr lang="en-US" smtClean="0"/>
              <a:t>3/14/2026</a:t>
            </a:fld>
            <a:endParaRPr lang="en-US" dirty="0"/>
          </a:p>
        </p:txBody>
      </p:sp>
      <p:sp>
        <p:nvSpPr>
          <p:cNvPr id="6" name="Footer Placeholder 5"/>
          <p:cNvSpPr>
            <a:spLocks noGrp="1"/>
          </p:cNvSpPr>
          <p:nvPr>
            <p:ph type="ftr" sz="quarter" idx="11"/>
          </p:nvPr>
        </p:nvSpPr>
        <p:spPr/>
        <p:txBody>
          <a:bodyPr/>
          <a:lstStyle/>
          <a:p>
            <a:r>
              <a:rPr lang="en-US" dirty="0"/>
              <a:t>1</a:t>
            </a:r>
          </a:p>
        </p:txBody>
      </p:sp>
      <p:sp>
        <p:nvSpPr>
          <p:cNvPr id="7" name="Slide Number Placeholder 6"/>
          <p:cNvSpPr>
            <a:spLocks noGrp="1"/>
          </p:cNvSpPr>
          <p:nvPr>
            <p:ph type="sldNum" sz="quarter" idx="12"/>
          </p:nvPr>
        </p:nvSpPr>
        <p:spPr/>
        <p:txBody>
          <a:bodyPr/>
          <a:lstStyle/>
          <a:p>
            <a:fld id="{AD435F75-68A0-45B1-B8A1-26FFFA4FEC76}" type="slidenum">
              <a:rPr lang="en-US" smtClean="0"/>
              <a:t>‹#›</a:t>
            </a:fld>
            <a:endParaRPr lang="en-US" dirty="0"/>
          </a:p>
        </p:txBody>
      </p:sp>
    </p:spTree>
    <p:extLst>
      <p:ext uri="{BB962C8B-B14F-4D97-AF65-F5344CB8AC3E}">
        <p14:creationId xmlns:p14="http://schemas.microsoft.com/office/powerpoint/2010/main" val="949153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86C696-7DE9-4942-81BD-F9A4BB49E1CC}" type="datetime1">
              <a:rPr lang="en-US" smtClean="0"/>
              <a:t>3/14/2026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1</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435F75-68A0-45B1-B8A1-26FFFA4FEC76}" type="slidenum">
              <a:rPr lang="en-US" smtClean="0"/>
              <a:t>‹#›</a:t>
            </a:fld>
            <a:endParaRPr lang="en-US" dirty="0"/>
          </a:p>
        </p:txBody>
      </p:sp>
    </p:spTree>
    <p:extLst>
      <p:ext uri="{BB962C8B-B14F-4D97-AF65-F5344CB8AC3E}">
        <p14:creationId xmlns:p14="http://schemas.microsoft.com/office/powerpoint/2010/main" val="3539995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Word_Document.docx"/><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14399" y="308113"/>
            <a:ext cx="4651514" cy="2215991"/>
          </a:xfrm>
          <a:prstGeom prst="rect">
            <a:avLst/>
          </a:prstGeom>
          <a:noFill/>
        </p:spPr>
        <p:txBody>
          <a:bodyPr wrap="square" rtlCol="0">
            <a:spAutoFit/>
          </a:bodyPr>
          <a:lstStyle/>
          <a:p>
            <a:pPr algn="ctr"/>
            <a:r>
              <a:rPr lang="en-US" sz="13800" b="1" dirty="0">
                <a:solidFill>
                  <a:srgbClr val="002060"/>
                </a:solidFill>
              </a:rPr>
              <a:t>RSV</a:t>
            </a:r>
          </a:p>
        </p:txBody>
      </p:sp>
      <p:sp>
        <p:nvSpPr>
          <p:cNvPr id="3" name="TextBox 2">
            <a:extLst>
              <a:ext uri="{FF2B5EF4-FFF2-40B4-BE49-F238E27FC236}">
                <a16:creationId xmlns:a16="http://schemas.microsoft.com/office/drawing/2014/main" id="{CFAC95E7-47BB-733E-964E-873BBA6DE749}"/>
              </a:ext>
            </a:extLst>
          </p:cNvPr>
          <p:cNvSpPr txBox="1"/>
          <p:nvPr/>
        </p:nvSpPr>
        <p:spPr>
          <a:xfrm>
            <a:off x="370159" y="4491851"/>
            <a:ext cx="6115481" cy="2215991"/>
          </a:xfrm>
          <a:prstGeom prst="rect">
            <a:avLst/>
          </a:prstGeom>
          <a:noFill/>
        </p:spPr>
        <p:txBody>
          <a:bodyPr wrap="square">
            <a:spAutoFit/>
          </a:bodyPr>
          <a:lstStyle/>
          <a:p>
            <a:pPr>
              <a:lnSpc>
                <a:spcPct val="150000"/>
              </a:lnSpc>
            </a:pPr>
            <a:r>
              <a:rPr lang="en-US" sz="1600" dirty="0">
                <a:latin typeface="Arial" panose="020B0604020202020204" pitchFamily="34" charset="0"/>
                <a:cs typeface="Arial" panose="020B0604020202020204" pitchFamily="34" charset="0"/>
              </a:rPr>
              <a:t>Rajiv Singh</a:t>
            </a:r>
          </a:p>
          <a:p>
            <a:pPr>
              <a:lnSpc>
                <a:spcPct val="150000"/>
              </a:lnSpc>
            </a:pPr>
            <a:r>
              <a:rPr lang="en-US" sz="1600" dirty="0">
                <a:latin typeface="Arial" panose="020B0604020202020204" pitchFamily="34" charset="0"/>
                <a:cs typeface="Arial" panose="020B0604020202020204" pitchFamily="34" charset="0"/>
              </a:rPr>
              <a:t>FCA, CISA(USA), Registered Valuer</a:t>
            </a:r>
          </a:p>
          <a:p>
            <a:pPr>
              <a:lnSpc>
                <a:spcPct val="150000"/>
              </a:lnSpc>
            </a:pPr>
            <a:r>
              <a:rPr lang="en-US" sz="1600" dirty="0">
                <a:latin typeface="Arial" panose="020B0604020202020204" pitchFamily="34" charset="0"/>
                <a:cs typeface="Arial" panose="020B0604020202020204" pitchFamily="34" charset="0"/>
              </a:rPr>
              <a:t>Founder RS Valuation Services Private Limited</a:t>
            </a:r>
          </a:p>
          <a:p>
            <a:pPr>
              <a:lnSpc>
                <a:spcPct val="150000"/>
              </a:lnSpc>
            </a:pPr>
            <a:r>
              <a:rPr lang="en-US" sz="1600" dirty="0">
                <a:latin typeface="Arial" panose="020B0604020202020204" pitchFamily="34" charset="0"/>
                <a:cs typeface="Arial" panose="020B0604020202020204" pitchFamily="34" charset="0"/>
              </a:rPr>
              <a:t>Former Director of Union Bank of India</a:t>
            </a:r>
          </a:p>
          <a:p>
            <a:pPr>
              <a:lnSpc>
                <a:spcPct val="150000"/>
              </a:lnSpc>
            </a:pPr>
            <a:r>
              <a:rPr lang="en-US" sz="1600" dirty="0">
                <a:latin typeface="Arial" panose="020B0604020202020204" pitchFamily="34" charset="0"/>
                <a:cs typeface="Arial" panose="020B0604020202020204" pitchFamily="34" charset="0"/>
              </a:rPr>
              <a:t>Course Director IVCP program of IICA</a:t>
            </a:r>
          </a:p>
          <a:p>
            <a:endParaRPr lang="en-US" dirty="0"/>
          </a:p>
        </p:txBody>
      </p:sp>
      <p:pic>
        <p:nvPicPr>
          <p:cNvPr id="5" name="Picture 4">
            <a:extLst>
              <a:ext uri="{FF2B5EF4-FFF2-40B4-BE49-F238E27FC236}">
                <a16:creationId xmlns:a16="http://schemas.microsoft.com/office/drawing/2014/main" id="{E1FD1BED-914A-12A7-A1E4-57FFE6D23D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16098" y="308113"/>
            <a:ext cx="3242821" cy="2793306"/>
          </a:xfrm>
          <a:prstGeom prst="rect">
            <a:avLst/>
          </a:prstGeom>
        </p:spPr>
      </p:pic>
    </p:spTree>
    <p:extLst>
      <p:ext uri="{BB962C8B-B14F-4D97-AF65-F5344CB8AC3E}">
        <p14:creationId xmlns:p14="http://schemas.microsoft.com/office/powerpoint/2010/main" val="3054457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FCBA2-BDA1-C127-69BE-3D58B9F68F4E}"/>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F79BDE00-70BA-C370-0365-C4A3CA6FF123}"/>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10479BA0-A19E-AF8B-7793-2881D3DC4AE9}"/>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9E434ED0-0A05-B16B-E78F-84A64AD14B46}"/>
              </a:ext>
            </a:extLst>
          </p:cNvPr>
          <p:cNvGraphicFramePr>
            <a:graphicFrameLocks noGrp="1"/>
          </p:cNvGraphicFramePr>
          <p:nvPr>
            <p:extLst>
              <p:ext uri="{D42A27DB-BD31-4B8C-83A1-F6EECF244321}">
                <p14:modId xmlns:p14="http://schemas.microsoft.com/office/powerpoint/2010/main" val="2426235926"/>
              </p:ext>
            </p:extLst>
          </p:nvPr>
        </p:nvGraphicFramePr>
        <p:xfrm>
          <a:off x="1517715" y="1606104"/>
          <a:ext cx="9294829" cy="3645792"/>
        </p:xfrm>
        <a:graphic>
          <a:graphicData uri="http://schemas.openxmlformats.org/drawingml/2006/table">
            <a:tbl>
              <a:tblPr firstRow="1" firstCol="1" bandRow="1"/>
              <a:tblGrid>
                <a:gridCol w="1163344">
                  <a:extLst>
                    <a:ext uri="{9D8B030D-6E8A-4147-A177-3AD203B41FA5}">
                      <a16:colId xmlns:a16="http://schemas.microsoft.com/office/drawing/2014/main" val="2028852646"/>
                    </a:ext>
                  </a:extLst>
                </a:gridCol>
                <a:gridCol w="6784351">
                  <a:extLst>
                    <a:ext uri="{9D8B030D-6E8A-4147-A177-3AD203B41FA5}">
                      <a16:colId xmlns:a16="http://schemas.microsoft.com/office/drawing/2014/main" val="1221069964"/>
                    </a:ext>
                  </a:extLst>
                </a:gridCol>
                <a:gridCol w="1347134">
                  <a:extLst>
                    <a:ext uri="{9D8B030D-6E8A-4147-A177-3AD203B41FA5}">
                      <a16:colId xmlns:a16="http://schemas.microsoft.com/office/drawing/2014/main" val="559766654"/>
                    </a:ext>
                  </a:extLst>
                </a:gridCol>
              </a:tblGrid>
              <a:tr h="607632">
                <a:tc>
                  <a:txBody>
                    <a:bodyPr/>
                    <a:lstStyle/>
                    <a:p>
                      <a:pPr>
                        <a:lnSpc>
                          <a:spcPts val="1875"/>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Stage</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Process</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Dominant Discipline</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3120101961"/>
                  </a:ext>
                </a:extLst>
              </a:tr>
              <a:tr h="607632">
                <a:tc>
                  <a:txBody>
                    <a:bodyPr/>
                    <a:lstStyle/>
                    <a:p>
                      <a:pPr>
                        <a:lnSpc>
                          <a:spcPts val="1875"/>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Data Gathering</a:t>
                      </a:r>
                      <a:r>
                        <a:rPr lang="en-IN"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Collecting inputs from clients, markets, and external sources.</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Skepticism</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843771688"/>
                  </a:ext>
                </a:extLst>
              </a:tr>
              <a:tr h="607632">
                <a:tc>
                  <a:txBody>
                    <a:bodyPr/>
                    <a:lstStyle/>
                    <a:p>
                      <a:pPr>
                        <a:lnSpc>
                          <a:spcPts val="1875"/>
                        </a:lnSpc>
                        <a:spcAft>
                          <a:spcPts val="800"/>
                        </a:spcAft>
                        <a:buNone/>
                      </a:pPr>
                      <a:r>
                        <a:rPr lang="en-IN" sz="1600" b="1">
                          <a:effectLst/>
                          <a:latin typeface="Arial" panose="020B0604020202020204" pitchFamily="34" charset="0"/>
                          <a:ea typeface="Times New Roman" panose="02020603050405020304" pitchFamily="18" charset="0"/>
                          <a:cs typeface="Arial" panose="020B0604020202020204" pitchFamily="34" charset="0"/>
                        </a:rPr>
                        <a:t>2</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600" b="1" dirty="0">
                          <a:effectLst/>
                          <a:latin typeface="Arial" panose="020B0604020202020204" pitchFamily="34" charset="0"/>
                          <a:ea typeface="Times New Roman" panose="02020603050405020304" pitchFamily="18" charset="0"/>
                          <a:cs typeface="Arial" panose="020B0604020202020204" pitchFamily="34" charset="0"/>
                        </a:rPr>
                        <a:t>Input Testing</a:t>
                      </a:r>
                      <a:r>
                        <a:rPr lang="en-IN" sz="1600" dirty="0">
                          <a:effectLst/>
                          <a:latin typeface="Arial" panose="020B0604020202020204" pitchFamily="34" charset="0"/>
                          <a:ea typeface="Times New Roman" panose="02020603050405020304" pitchFamily="18" charset="0"/>
                          <a:cs typeface="Arial" panose="020B0604020202020204" pitchFamily="34" charset="0"/>
                        </a:rPr>
                        <a:t> – Corroborating assumptions, identifying bias, challenging management.</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600" b="1" dirty="0">
                          <a:effectLst/>
                          <a:latin typeface="Arial" panose="020B0604020202020204" pitchFamily="34" charset="0"/>
                          <a:ea typeface="Times New Roman" panose="02020603050405020304" pitchFamily="18" charset="0"/>
                          <a:cs typeface="Arial" panose="020B0604020202020204" pitchFamily="34" charset="0"/>
                        </a:rPr>
                        <a:t>Skepticism</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482180349"/>
                  </a:ext>
                </a:extLst>
              </a:tr>
              <a:tr h="607632">
                <a:tc>
                  <a:txBody>
                    <a:bodyPr/>
                    <a:lstStyle/>
                    <a:p>
                      <a:pPr>
                        <a:lnSpc>
                          <a:spcPts val="1875"/>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3</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Model Application</a:t>
                      </a:r>
                      <a:r>
                        <a:rPr lang="en-IN"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Running valuation models with tested inputs.</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600" i="1">
                          <a:solidFill>
                            <a:srgbClr val="000000"/>
                          </a:solidFill>
                          <a:effectLst/>
                          <a:latin typeface="Arial" panose="020B0604020202020204" pitchFamily="34" charset="0"/>
                          <a:ea typeface="Times New Roman" panose="02020603050405020304" pitchFamily="18" charset="0"/>
                          <a:cs typeface="Arial" panose="020B0604020202020204" pitchFamily="34" charset="0"/>
                        </a:rPr>
                        <a:t>(Mechanical)</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219146648"/>
                  </a:ext>
                </a:extLst>
              </a:tr>
              <a:tr h="607632">
                <a:tc>
                  <a:txBody>
                    <a:bodyPr/>
                    <a:lstStyle/>
                    <a:p>
                      <a:pPr>
                        <a:lnSpc>
                          <a:spcPts val="1875"/>
                        </a:lnSpc>
                        <a:spcAft>
                          <a:spcPts val="800"/>
                        </a:spcAft>
                        <a:buNone/>
                      </a:pPr>
                      <a:r>
                        <a:rPr lang="en-IN" sz="1600" b="1">
                          <a:effectLst/>
                          <a:latin typeface="Arial" panose="020B0604020202020204" pitchFamily="34" charset="0"/>
                          <a:ea typeface="Times New Roman" panose="02020603050405020304" pitchFamily="18" charset="0"/>
                          <a:cs typeface="Arial" panose="020B0604020202020204" pitchFamily="34" charset="0"/>
                        </a:rPr>
                        <a:t>4</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600" b="1" dirty="0">
                          <a:effectLst/>
                          <a:latin typeface="Arial" panose="020B0604020202020204" pitchFamily="34" charset="0"/>
                          <a:ea typeface="Times New Roman" panose="02020603050405020304" pitchFamily="18" charset="0"/>
                          <a:cs typeface="Arial" panose="020B0604020202020204" pitchFamily="34" charset="0"/>
                        </a:rPr>
                        <a:t>Reconciliation</a:t>
                      </a:r>
                      <a:r>
                        <a:rPr lang="en-IN" sz="1600" dirty="0">
                          <a:effectLst/>
                          <a:latin typeface="Arial" panose="020B0604020202020204" pitchFamily="34" charset="0"/>
                          <a:ea typeface="Times New Roman" panose="02020603050405020304" pitchFamily="18" charset="0"/>
                          <a:cs typeface="Arial" panose="020B0604020202020204" pitchFamily="34" charset="0"/>
                        </a:rPr>
                        <a:t> – Comparing results from different approaches and methods.</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600" b="1">
                          <a:effectLst/>
                          <a:latin typeface="Arial" panose="020B0604020202020204" pitchFamily="34" charset="0"/>
                          <a:ea typeface="Times New Roman" panose="02020603050405020304" pitchFamily="18" charset="0"/>
                          <a:cs typeface="Arial" panose="020B0604020202020204" pitchFamily="34" charset="0"/>
                        </a:rPr>
                        <a:t>Judgement</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4286897343"/>
                  </a:ext>
                </a:extLst>
              </a:tr>
              <a:tr h="607632">
                <a:tc>
                  <a:txBody>
                    <a:bodyPr/>
                    <a:lstStyle/>
                    <a:p>
                      <a:pPr>
                        <a:lnSpc>
                          <a:spcPts val="1875"/>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5</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Final Conclusion</a:t>
                      </a:r>
                      <a:r>
                        <a:rPr lang="en-IN"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Determining the most appropriate value based on analysis.</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Judgement</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85246027"/>
                  </a:ext>
                </a:extLst>
              </a:tr>
            </a:tbl>
          </a:graphicData>
        </a:graphic>
      </p:graphicFrame>
      <p:sp>
        <p:nvSpPr>
          <p:cNvPr id="4" name="TextBox 3">
            <a:extLst>
              <a:ext uri="{FF2B5EF4-FFF2-40B4-BE49-F238E27FC236}">
                <a16:creationId xmlns:a16="http://schemas.microsoft.com/office/drawing/2014/main" id="{B4B5154B-03FA-6066-9937-40819F6EF917}"/>
              </a:ext>
            </a:extLst>
          </p:cNvPr>
          <p:cNvSpPr txBox="1"/>
          <p:nvPr/>
        </p:nvSpPr>
        <p:spPr>
          <a:xfrm>
            <a:off x="2790334" y="758820"/>
            <a:ext cx="6108568" cy="372666"/>
          </a:xfrm>
          <a:prstGeom prst="rect">
            <a:avLst/>
          </a:prstGeom>
          <a:noFill/>
        </p:spPr>
        <p:txBody>
          <a:bodyPr wrap="square">
            <a:spAutoFit/>
          </a:bodyPr>
          <a:lstStyle/>
          <a:p>
            <a:pPr>
              <a:lnSpc>
                <a:spcPts val="2250"/>
              </a:lnSpc>
              <a:spcBef>
                <a:spcPts val="2400"/>
              </a:spcBef>
              <a:spcAft>
                <a:spcPts val="1200"/>
              </a:spcAft>
              <a:buNone/>
            </a:pPr>
            <a:r>
              <a:rPr lang="en-IN" sz="1800" b="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How They Work Together</a:t>
            </a:r>
            <a:endParaRPr lang="en-IN" sz="1200" dirty="0">
              <a:effectLst/>
              <a:latin typeface="Calibri" panose="020F0502020204030204" pitchFamily="34" charset="0"/>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3871439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AC4A8-F242-B4FE-9C40-059B22761C1F}"/>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9151D84-5D5E-4F99-4DD7-4DA2B2606E58}"/>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F887591C-5AAC-81A0-CF49-91FDD5067F09}"/>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45546DAD-CB6E-7B26-825F-A2C7C8307A1A}"/>
              </a:ext>
            </a:extLst>
          </p:cNvPr>
          <p:cNvGraphicFramePr>
            <a:graphicFrameLocks noGrp="1"/>
          </p:cNvGraphicFramePr>
          <p:nvPr>
            <p:extLst>
              <p:ext uri="{D42A27DB-BD31-4B8C-83A1-F6EECF244321}">
                <p14:modId xmlns:p14="http://schemas.microsoft.com/office/powerpoint/2010/main" val="1389374023"/>
              </p:ext>
            </p:extLst>
          </p:nvPr>
        </p:nvGraphicFramePr>
        <p:xfrm>
          <a:off x="377071" y="684052"/>
          <a:ext cx="11500702" cy="5964241"/>
        </p:xfrm>
        <a:graphic>
          <a:graphicData uri="http://schemas.openxmlformats.org/drawingml/2006/table">
            <a:tbl>
              <a:tblPr firstRow="1" firstCol="1" bandRow="1"/>
              <a:tblGrid>
                <a:gridCol w="679201">
                  <a:extLst>
                    <a:ext uri="{9D8B030D-6E8A-4147-A177-3AD203B41FA5}">
                      <a16:colId xmlns:a16="http://schemas.microsoft.com/office/drawing/2014/main" val="2738777609"/>
                    </a:ext>
                  </a:extLst>
                </a:gridCol>
                <a:gridCol w="1668073">
                  <a:extLst>
                    <a:ext uri="{9D8B030D-6E8A-4147-A177-3AD203B41FA5}">
                      <a16:colId xmlns:a16="http://schemas.microsoft.com/office/drawing/2014/main" val="505952379"/>
                    </a:ext>
                  </a:extLst>
                </a:gridCol>
                <a:gridCol w="2158740">
                  <a:extLst>
                    <a:ext uri="{9D8B030D-6E8A-4147-A177-3AD203B41FA5}">
                      <a16:colId xmlns:a16="http://schemas.microsoft.com/office/drawing/2014/main" val="2075787521"/>
                    </a:ext>
                  </a:extLst>
                </a:gridCol>
                <a:gridCol w="4176074">
                  <a:extLst>
                    <a:ext uri="{9D8B030D-6E8A-4147-A177-3AD203B41FA5}">
                      <a16:colId xmlns:a16="http://schemas.microsoft.com/office/drawing/2014/main" val="1574809722"/>
                    </a:ext>
                  </a:extLst>
                </a:gridCol>
                <a:gridCol w="2818614">
                  <a:extLst>
                    <a:ext uri="{9D8B030D-6E8A-4147-A177-3AD203B41FA5}">
                      <a16:colId xmlns:a16="http://schemas.microsoft.com/office/drawing/2014/main" val="799766980"/>
                    </a:ext>
                  </a:extLst>
                </a:gridCol>
              </a:tblGrid>
              <a:tr h="0">
                <a:tc>
                  <a:txBody>
                    <a:bodyPr/>
                    <a:lstStyle/>
                    <a:p>
                      <a:pPr>
                        <a:lnSpc>
                          <a:spcPct val="150000"/>
                        </a:lnSpc>
                        <a:spcAft>
                          <a:spcPts val="800"/>
                        </a:spcAft>
                        <a:buNone/>
                      </a:pP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Stage</a:t>
                      </a:r>
                      <a:endParaRPr lang="en-IN" sz="12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Core Focus</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IVS Reference</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Key Actions</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Purpose</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4171109402"/>
                  </a:ext>
                </a:extLst>
              </a:tr>
              <a:tr h="976734">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1</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THE MINDSET</a:t>
                      </a: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Professional Skepticism</a:t>
                      </a:r>
                      <a:endParaRPr lang="en-IN" sz="12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IVS 104</a:t>
                      </a: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Data and Inputs</a:t>
                      </a:r>
                      <a:endParaRPr lang="en-IN" sz="12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a:t>
                      </a: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Question the source and reliability of data</a:t>
                      </a:r>
                      <a:b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Challenge management assumptions</a:t>
                      </a:r>
                      <a:b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Corroborate with market and external evidence</a:t>
                      </a:r>
                      <a:b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Identify bias, inconsistency, or gaps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Ensure only reliable inputs enter the valuation process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761792776"/>
                  </a:ext>
                </a:extLst>
              </a:tr>
              <a:tr h="111100">
                <a:tc>
                  <a:txBody>
                    <a:bodyPr/>
                    <a:lstStyle/>
                    <a:p>
                      <a:pPr>
                        <a:lnSpc>
                          <a:spcPct val="150000"/>
                        </a:lnSpc>
                        <a:buNone/>
                      </a:pPr>
                      <a:endParaRPr lang="en-IN" sz="1200">
                        <a:effectLst/>
                        <a:latin typeface="Arial" panose="020B0604020202020204" pitchFamily="34" charset="0"/>
                        <a:cs typeface="Arial" panose="020B0604020202020204" pitchFamily="34" charset="0"/>
                      </a:endParaRPr>
                    </a:p>
                  </a:txBody>
                  <a:tcPr marL="35146" marR="35146"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buNone/>
                      </a:pPr>
                      <a:endParaRPr lang="en-IN" sz="1200">
                        <a:effectLst/>
                        <a:latin typeface="Arial" panose="020B060402020202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buNone/>
                      </a:pPr>
                      <a:endParaRPr lang="en-IN" sz="1200" dirty="0">
                        <a:effectLst/>
                        <a:latin typeface="Arial" panose="020B060402020202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 EVIDENCE TESTING ↓</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buNone/>
                      </a:pPr>
                      <a:endParaRPr lang="en-IN" sz="1400">
                        <a:effectLst/>
                        <a:latin typeface="Arial" panose="020B060402020202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671019661"/>
                  </a:ext>
                </a:extLst>
              </a:tr>
              <a:tr h="853072">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2</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THE MECHANICS</a:t>
                      </a:r>
                      <a:r>
                        <a:rPr lang="en-IN" sz="120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Valuation Models</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IVS 105</a:t>
                      </a: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Valuation Approaches &amp; Methods</a:t>
                      </a:r>
                      <a:endParaRPr lang="en-IN" sz="12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a:t>
                      </a: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Select appropriate valuation approach(es)</a:t>
                      </a:r>
                      <a:b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Apply models using tested inputs</a:t>
                      </a:r>
                      <a:b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Cross-check indications of value</a:t>
                      </a:r>
                      <a:b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Perform sensitivity / reasonableness analysis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Generate objective indications of value</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159170241"/>
                  </a:ext>
                </a:extLst>
              </a:tr>
              <a:tr h="111100">
                <a:tc>
                  <a:txBody>
                    <a:bodyPr/>
                    <a:lstStyle/>
                    <a:p>
                      <a:pPr>
                        <a:lnSpc>
                          <a:spcPct val="150000"/>
                        </a:lnSpc>
                        <a:buNone/>
                      </a:pPr>
                      <a:endParaRPr lang="en-IN" sz="1200">
                        <a:effectLst/>
                        <a:latin typeface="Arial" panose="020B0604020202020204" pitchFamily="34" charset="0"/>
                        <a:cs typeface="Arial" panose="020B0604020202020204" pitchFamily="34" charset="0"/>
                      </a:endParaRPr>
                    </a:p>
                  </a:txBody>
                  <a:tcPr marL="35146" marR="35146"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buNone/>
                      </a:pPr>
                      <a:endParaRPr lang="en-IN" sz="1200">
                        <a:effectLst/>
                        <a:latin typeface="Arial" panose="020B060402020202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buNone/>
                      </a:pPr>
                      <a:endParaRPr lang="en-IN" sz="1200">
                        <a:effectLst/>
                        <a:latin typeface="Arial" panose="020B060402020202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RESULT RECONCILIATION ↓</a:t>
                      </a:r>
                      <a:endParaRPr lang="en-IN" sz="12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buNone/>
                      </a:pPr>
                      <a:endParaRPr lang="en-IN" sz="1400">
                        <a:effectLst/>
                        <a:latin typeface="Arial" panose="020B060402020202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350126107"/>
                  </a:ext>
                </a:extLst>
              </a:tr>
              <a:tr h="729410">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3</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THE DECISION</a:t>
                      </a:r>
                      <a:r>
                        <a:rPr lang="en-IN" sz="120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Professional Judgement</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IVS 105</a:t>
                      </a:r>
                      <a:r>
                        <a:rPr lang="en-IN" sz="120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Reconciliation of Value Indications</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Evaluate reliability of each method</a:t>
                      </a:r>
                      <a:b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Assign weight to different approaches</a:t>
                      </a:r>
                      <a:b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Resolve inconsistencies</a:t>
                      </a:r>
                      <a:b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Finalize key assumptions</a:t>
                      </a:r>
                      <a:endParaRPr lang="en-IN" sz="12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Form a reasoned view based on analysis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896582156"/>
                  </a:ext>
                </a:extLst>
              </a:tr>
              <a:tr h="111100">
                <a:tc>
                  <a:txBody>
                    <a:bodyPr/>
                    <a:lstStyle/>
                    <a:p>
                      <a:pPr>
                        <a:lnSpc>
                          <a:spcPct val="150000"/>
                        </a:lnSpc>
                        <a:buNone/>
                      </a:pPr>
                      <a:endParaRPr lang="en-IN" sz="1200">
                        <a:effectLst/>
                        <a:latin typeface="Arial" panose="020B0604020202020204" pitchFamily="34" charset="0"/>
                        <a:cs typeface="Arial" panose="020B0604020202020204" pitchFamily="34" charset="0"/>
                      </a:endParaRPr>
                    </a:p>
                  </a:txBody>
                  <a:tcPr marL="35146" marR="35146"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buNone/>
                      </a:pPr>
                      <a:endParaRPr lang="en-IN" sz="1200">
                        <a:effectLst/>
                        <a:latin typeface="Arial" panose="020B060402020202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buNone/>
                      </a:pPr>
                      <a:endParaRPr lang="en-IN" sz="1200">
                        <a:effectLst/>
                        <a:latin typeface="Arial" panose="020B060402020202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FINAL CONCLUSION ↓</a:t>
                      </a:r>
                      <a:endParaRPr lang="en-IN" sz="12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buNone/>
                      </a:pPr>
                      <a:endParaRPr lang="en-IN" sz="1400">
                        <a:effectLst/>
                        <a:latin typeface="Arial" panose="020B060402020202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143929929"/>
                  </a:ext>
                </a:extLst>
              </a:tr>
              <a:tr h="1100396">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4</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THE OUTPUT</a:t>
                      </a:r>
                      <a:r>
                        <a:rPr lang="en-IN" sz="120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Reasoned Conclusion on Value</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IVS 100 &amp; 106</a:t>
                      </a:r>
                      <a:r>
                        <a:rPr lang="en-IN" sz="120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Documentation &amp; Reporting</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The conclusion must be:</a:t>
                      </a:r>
                      <a:b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a:t>
                      </a: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Reasoned</a:t>
                      </a: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explains why the value is appropriate</a:t>
                      </a:r>
                      <a:b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a:t>
                      </a: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Supportable</a:t>
                      </a: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backed by evidence &amp; analysis</a:t>
                      </a:r>
                      <a:b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a:t>
                      </a: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Documented</a:t>
                      </a: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reviewable and auditable</a:t>
                      </a:r>
                      <a:b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b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a:t>
                      </a:r>
                      <a:r>
                        <a:rPr lang="en-IN" sz="12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Defensible</a:t>
                      </a:r>
                      <a:r>
                        <a:rPr lang="en-IN" sz="12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 – capable of withstanding scrutiny</a:t>
                      </a:r>
                      <a:endParaRPr lang="en-IN" sz="12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Deliver a compliant IVS 2025 valuation conclusion</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35146" marR="35146"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480927063"/>
                  </a:ext>
                </a:extLst>
              </a:tr>
            </a:tbl>
          </a:graphicData>
        </a:graphic>
      </p:graphicFrame>
    </p:spTree>
    <p:extLst>
      <p:ext uri="{BB962C8B-B14F-4D97-AF65-F5344CB8AC3E}">
        <p14:creationId xmlns:p14="http://schemas.microsoft.com/office/powerpoint/2010/main" val="3937728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3C3C0-C1B4-5B16-C33E-F7609DF98036}"/>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F617253-F85D-29CC-AEF5-AC28FD067F54}"/>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C3114D93-AD3D-2F5B-6A3E-82292AF9CE82}"/>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96D42149-0CCE-E582-0E06-632BF66C2EED}"/>
              </a:ext>
            </a:extLst>
          </p:cNvPr>
          <p:cNvGraphicFramePr>
            <a:graphicFrameLocks noGrp="1"/>
          </p:cNvGraphicFramePr>
          <p:nvPr>
            <p:extLst>
              <p:ext uri="{D42A27DB-BD31-4B8C-83A1-F6EECF244321}">
                <p14:modId xmlns:p14="http://schemas.microsoft.com/office/powerpoint/2010/main" val="1160129990"/>
              </p:ext>
            </p:extLst>
          </p:nvPr>
        </p:nvGraphicFramePr>
        <p:xfrm>
          <a:off x="1611984" y="1220404"/>
          <a:ext cx="8540683" cy="3436431"/>
        </p:xfrm>
        <a:graphic>
          <a:graphicData uri="http://schemas.openxmlformats.org/drawingml/2006/table">
            <a:tbl>
              <a:tblPr firstRow="1" firstCol="1" bandRow="1"/>
              <a:tblGrid>
                <a:gridCol w="2740881">
                  <a:extLst>
                    <a:ext uri="{9D8B030D-6E8A-4147-A177-3AD203B41FA5}">
                      <a16:colId xmlns:a16="http://schemas.microsoft.com/office/drawing/2014/main" val="2871733282"/>
                    </a:ext>
                  </a:extLst>
                </a:gridCol>
                <a:gridCol w="5799802">
                  <a:extLst>
                    <a:ext uri="{9D8B030D-6E8A-4147-A177-3AD203B41FA5}">
                      <a16:colId xmlns:a16="http://schemas.microsoft.com/office/drawing/2014/main" val="1520896598"/>
                    </a:ext>
                  </a:extLst>
                </a:gridCol>
              </a:tblGrid>
              <a:tr h="423162">
                <a:tc>
                  <a:txBody>
                    <a:bodyPr/>
                    <a:lstStyle/>
                    <a:p>
                      <a:pP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Attribute</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Description</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625766171"/>
                  </a:ext>
                </a:extLst>
              </a:tr>
              <a:tr h="423162">
                <a:tc>
                  <a:txBody>
                    <a:bodyPr/>
                    <a:lstStyle/>
                    <a:p>
                      <a:pP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Starting Point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Raw data and management assumptions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495069839"/>
                  </a:ext>
                </a:extLst>
              </a:tr>
              <a:tr h="423162">
                <a:tc>
                  <a:txBody>
                    <a:bodyPr/>
                    <a:lstStyle/>
                    <a:p>
                      <a:pPr>
                        <a:lnSpc>
                          <a:spcPct val="150000"/>
                        </a:lnSpc>
                        <a:spcAft>
                          <a:spcPts val="800"/>
                        </a:spcAft>
                        <a:buNone/>
                      </a:pPr>
                      <a:r>
                        <a:rPr lang="en-IN" sz="1600" b="1" dirty="0">
                          <a:effectLst/>
                          <a:latin typeface="Arial" panose="020B0604020202020204" pitchFamily="34" charset="0"/>
                          <a:ea typeface="Times New Roman" panose="02020603050405020304" pitchFamily="18" charset="0"/>
                          <a:cs typeface="Mangal" panose="02040503050203030202" pitchFamily="18" charset="0"/>
                        </a:rPr>
                        <a:t>End Point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a:effectLst/>
                          <a:latin typeface="Arial" panose="020B0604020202020204" pitchFamily="34" charset="0"/>
                          <a:ea typeface="Times New Roman" panose="02020603050405020304" pitchFamily="18" charset="0"/>
                          <a:cs typeface="Mangal" panose="02040503050203030202" pitchFamily="18" charset="0"/>
                        </a:rPr>
                        <a:t>A compliant, defensible conclusion on value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1686135303"/>
                  </a:ext>
                </a:extLst>
              </a:tr>
              <a:tr h="423162">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Critical Enabler</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Professional scepticism applied throughout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180728182"/>
                  </a:ext>
                </a:extLst>
              </a:tr>
              <a:tr h="423162">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Mangal" panose="02040503050203030202" pitchFamily="18" charset="0"/>
                        </a:rPr>
                        <a:t>Core Engine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Mangal" panose="02040503050203030202" pitchFamily="18" charset="0"/>
                        </a:rPr>
                        <a:t>Valuation models processing reliable inputs</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1451047479"/>
                  </a:ext>
                </a:extLst>
              </a:tr>
              <a:tr h="423162">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Key Decision Point</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Reconciliation of multiple value indications</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38050280"/>
                  </a:ext>
                </a:extLst>
              </a:tr>
              <a:tr h="897459">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Mangal" panose="02040503050203030202" pitchFamily="18" charset="0"/>
                        </a:rPr>
                        <a:t>Final Output</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Mangal" panose="02040503050203030202" pitchFamily="18" charset="0"/>
                        </a:rPr>
                        <a:t>A reasoned, supportable, documented, and defensible conclusion</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4250008164"/>
                  </a:ext>
                </a:extLst>
              </a:tr>
            </a:tbl>
          </a:graphicData>
        </a:graphic>
      </p:graphicFrame>
      <p:sp>
        <p:nvSpPr>
          <p:cNvPr id="5" name="TextBox 4">
            <a:extLst>
              <a:ext uri="{FF2B5EF4-FFF2-40B4-BE49-F238E27FC236}">
                <a16:creationId xmlns:a16="http://schemas.microsoft.com/office/drawing/2014/main" id="{391B3A18-5816-9CB2-257F-149E290A5118}"/>
              </a:ext>
            </a:extLst>
          </p:cNvPr>
          <p:cNvSpPr txBox="1"/>
          <p:nvPr/>
        </p:nvSpPr>
        <p:spPr>
          <a:xfrm>
            <a:off x="904973" y="5258898"/>
            <a:ext cx="10586301" cy="1154675"/>
          </a:xfrm>
          <a:prstGeom prst="rect">
            <a:avLst/>
          </a:prstGeom>
          <a:noFill/>
        </p:spPr>
        <p:txBody>
          <a:bodyPr wrap="square">
            <a:spAutoFit/>
          </a:bodyPr>
          <a:lstStyle/>
          <a:p>
            <a:pPr algn="l">
              <a:lnSpc>
                <a:spcPct val="150000"/>
              </a:lnSpc>
              <a:spcBef>
                <a:spcPts val="1200"/>
              </a:spcBef>
              <a:buNone/>
            </a:pPr>
            <a:r>
              <a:rPr lang="en-US" sz="1600" b="0" i="0" dirty="0">
                <a:solidFill>
                  <a:srgbClr val="0070C0"/>
                </a:solidFill>
                <a:effectLst/>
                <a:latin typeface="Arial" panose="020B0604020202020204" pitchFamily="34" charset="0"/>
                <a:cs typeface="Arial" panose="020B0604020202020204" pitchFamily="34" charset="0"/>
              </a:rPr>
              <a:t>This framework ensures that the valuation is not merely a number, but a </a:t>
            </a:r>
            <a:r>
              <a:rPr lang="en-US" sz="1600" b="1" i="0" dirty="0">
                <a:solidFill>
                  <a:srgbClr val="0070C0"/>
                </a:solidFill>
                <a:effectLst/>
                <a:latin typeface="Arial" panose="020B0604020202020204" pitchFamily="34" charset="0"/>
                <a:cs typeface="Arial" panose="020B0604020202020204" pitchFamily="34" charset="0"/>
              </a:rPr>
              <a:t>structured outcome</a:t>
            </a:r>
            <a:r>
              <a:rPr lang="en-US" sz="1600" b="0" i="0" dirty="0">
                <a:solidFill>
                  <a:srgbClr val="0070C0"/>
                </a:solidFill>
                <a:effectLst/>
                <a:latin typeface="Arial" panose="020B0604020202020204" pitchFamily="34" charset="0"/>
                <a:cs typeface="Arial" panose="020B0604020202020204" pitchFamily="34" charset="0"/>
              </a:rPr>
              <a:t> emerging from a disciplined process of skepticism, analysis, judgement, and documentation.</a:t>
            </a:r>
            <a:br>
              <a:rPr lang="en-US" sz="1600" dirty="0">
                <a:solidFill>
                  <a:srgbClr val="0070C0"/>
                </a:solidFill>
                <a:latin typeface="Arial" panose="020B0604020202020204" pitchFamily="34" charset="0"/>
                <a:cs typeface="Arial" panose="020B0604020202020204" pitchFamily="34" charset="0"/>
              </a:rPr>
            </a:br>
            <a:endParaRPr lang="en-IN" sz="16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227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955C3-9639-68FB-2280-3073EC670F63}"/>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2EE66874-C8B5-4CA8-0FB7-E2CDE65D2F8B}"/>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F99C3BE3-AA0D-429E-4EA4-7403F54AFBD4}"/>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39A1183B-963E-4AFD-0CC6-A6E3D07F00BE}"/>
              </a:ext>
            </a:extLst>
          </p:cNvPr>
          <p:cNvSpPr txBox="1"/>
          <p:nvPr/>
        </p:nvSpPr>
        <p:spPr>
          <a:xfrm>
            <a:off x="-1" y="803093"/>
            <a:ext cx="5750351" cy="1524007"/>
          </a:xfrm>
          <a:prstGeom prst="rect">
            <a:avLst/>
          </a:prstGeom>
          <a:noFill/>
        </p:spPr>
        <p:txBody>
          <a:bodyPr wrap="square">
            <a:spAutoFit/>
          </a:bodyPr>
          <a:lstStyle/>
          <a:p>
            <a:pPr marL="285750" indent="-285750">
              <a:lnSpc>
                <a:spcPct val="150000"/>
              </a:lnSpc>
              <a:buFont typeface="Wingdings" panose="05000000000000000000" pitchFamily="2" charset="2"/>
              <a:buChar char="q"/>
            </a:pPr>
            <a:r>
              <a:rPr lang="en-US" sz="1600" b="0" i="0" dirty="0">
                <a:solidFill>
                  <a:srgbClr val="0070C0"/>
                </a:solidFill>
                <a:effectLst/>
                <a:latin typeface="Arial" panose="020B0604020202020204" pitchFamily="34" charset="0"/>
                <a:cs typeface="Arial" panose="020B0604020202020204" pitchFamily="34" charset="0"/>
              </a:rPr>
              <a:t>The importance of professional skepticism is not uniform across all valuations</a:t>
            </a:r>
            <a:r>
              <a:rPr lang="en-US" sz="1600" b="0" i="0" dirty="0">
                <a:solidFill>
                  <a:srgbClr val="0F1115"/>
                </a:solidFill>
                <a:effectLst/>
                <a:latin typeface="Arial" panose="020B0604020202020204" pitchFamily="34" charset="0"/>
                <a:cs typeface="Arial" panose="020B0604020202020204" pitchFamily="34" charset="0"/>
              </a:rPr>
              <a:t>. </a:t>
            </a:r>
          </a:p>
          <a:p>
            <a:pPr marL="285750" indent="-285750">
              <a:lnSpc>
                <a:spcPct val="150000"/>
              </a:lnSpc>
              <a:buFont typeface="Wingdings" panose="05000000000000000000" pitchFamily="2" charset="2"/>
              <a:buChar char="q"/>
            </a:pPr>
            <a:r>
              <a:rPr lang="en-US" sz="1600" b="0" i="0" dirty="0">
                <a:solidFill>
                  <a:srgbClr val="0070C0"/>
                </a:solidFill>
                <a:effectLst/>
                <a:latin typeface="Arial" panose="020B0604020202020204" pitchFamily="34" charset="0"/>
                <a:cs typeface="Arial" panose="020B0604020202020204" pitchFamily="34" charset="0"/>
              </a:rPr>
              <a:t>It escalates in direct proportion to complexity and judgement</a:t>
            </a:r>
            <a:endParaRPr lang="en-IN" sz="1600" dirty="0">
              <a:solidFill>
                <a:srgbClr val="0070C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D4F4F114-E3B8-6C9D-8BA4-C8279861A185}"/>
              </a:ext>
            </a:extLst>
          </p:cNvPr>
          <p:cNvSpPr txBox="1"/>
          <p:nvPr/>
        </p:nvSpPr>
        <p:spPr>
          <a:xfrm>
            <a:off x="480765" y="2765996"/>
            <a:ext cx="5184744" cy="2427396"/>
          </a:xfrm>
          <a:prstGeom prst="rect">
            <a:avLst/>
          </a:prstGeom>
          <a:noFill/>
        </p:spPr>
        <p:txBody>
          <a:bodyPr wrap="square">
            <a:spAutoFit/>
          </a:bodyPr>
          <a:lstStyle/>
          <a:p>
            <a:pPr algn="just">
              <a:lnSpc>
                <a:spcPct val="150000"/>
              </a:lnSpc>
              <a:spcBef>
                <a:spcPts val="1200"/>
              </a:spcBef>
              <a:spcAft>
                <a:spcPts val="1200"/>
              </a:spcAft>
              <a:buFont typeface="Arial" panose="020B0604020202020204" pitchFamily="34" charset="0"/>
              <a:buChar char="•"/>
            </a:pPr>
            <a:r>
              <a:rPr lang="en-US" sz="1400" b="0" i="0" dirty="0">
                <a:solidFill>
                  <a:srgbClr val="0F1115"/>
                </a:solidFill>
                <a:effectLst/>
                <a:latin typeface="Arial" panose="020B0604020202020204" pitchFamily="34" charset="0"/>
                <a:cs typeface="Arial" panose="020B0604020202020204" pitchFamily="34" charset="0"/>
              </a:rPr>
              <a:t>In </a:t>
            </a:r>
            <a:r>
              <a:rPr lang="en-US" sz="1400" b="1" i="0" dirty="0">
                <a:solidFill>
                  <a:srgbClr val="0F1115"/>
                </a:solidFill>
                <a:effectLst/>
                <a:latin typeface="Arial" panose="020B0604020202020204" pitchFamily="34" charset="0"/>
                <a:cs typeface="Arial" panose="020B0604020202020204" pitchFamily="34" charset="0"/>
              </a:rPr>
              <a:t>impairment testing</a:t>
            </a:r>
            <a:r>
              <a:rPr lang="en-US" sz="1400" b="0" i="0" dirty="0">
                <a:solidFill>
                  <a:srgbClr val="0F1115"/>
                </a:solidFill>
                <a:effectLst/>
                <a:latin typeface="Arial" panose="020B0604020202020204" pitchFamily="34" charset="0"/>
                <a:cs typeface="Arial" panose="020B0604020202020204" pitchFamily="34" charset="0"/>
              </a:rPr>
              <a:t>, future cash flow projections are often optimistic. Skepticism challenges them against market reality.</a:t>
            </a:r>
          </a:p>
          <a:p>
            <a:pPr algn="just">
              <a:lnSpc>
                <a:spcPct val="150000"/>
              </a:lnSpc>
              <a:spcBef>
                <a:spcPts val="450"/>
              </a:spcBef>
              <a:spcAft>
                <a:spcPts val="1200"/>
              </a:spcAft>
              <a:buFont typeface="Arial" panose="020B0604020202020204" pitchFamily="34" charset="0"/>
              <a:buChar char="•"/>
            </a:pPr>
            <a:r>
              <a:rPr lang="en-US" sz="1400" b="0" i="0" dirty="0">
                <a:solidFill>
                  <a:srgbClr val="0F1115"/>
                </a:solidFill>
                <a:effectLst/>
                <a:latin typeface="Arial" panose="020B0604020202020204" pitchFamily="34" charset="0"/>
                <a:cs typeface="Arial" panose="020B0604020202020204" pitchFamily="34" charset="0"/>
              </a:rPr>
              <a:t>In </a:t>
            </a:r>
            <a:r>
              <a:rPr lang="en-US" sz="1400" b="1" i="0" dirty="0">
                <a:solidFill>
                  <a:srgbClr val="0F1115"/>
                </a:solidFill>
                <a:effectLst/>
                <a:latin typeface="Arial" panose="020B0604020202020204" pitchFamily="34" charset="0"/>
                <a:cs typeface="Arial" panose="020B0604020202020204" pitchFamily="34" charset="0"/>
              </a:rPr>
              <a:t>business combinations</a:t>
            </a:r>
            <a:r>
              <a:rPr lang="en-US" sz="1400" b="0" i="0" dirty="0">
                <a:solidFill>
                  <a:srgbClr val="0F1115"/>
                </a:solidFill>
                <a:effectLst/>
                <a:latin typeface="Arial" panose="020B0604020202020204" pitchFamily="34" charset="0"/>
                <a:cs typeface="Arial" panose="020B0604020202020204" pitchFamily="34" charset="0"/>
              </a:rPr>
              <a:t>, </a:t>
            </a:r>
            <a:r>
              <a:rPr lang="en-US" sz="1400" dirty="0">
                <a:solidFill>
                  <a:srgbClr val="0F1115"/>
                </a:solidFill>
                <a:latin typeface="Arial" panose="020B0604020202020204" pitchFamily="34" charset="0"/>
                <a:cs typeface="Arial" panose="020B0604020202020204" pitchFamily="34" charset="0"/>
              </a:rPr>
              <a:t>PPA</a:t>
            </a:r>
            <a:r>
              <a:rPr lang="en-US" sz="1400" b="0" i="0" dirty="0">
                <a:solidFill>
                  <a:srgbClr val="0F1115"/>
                </a:solidFill>
                <a:effectLst/>
                <a:latin typeface="Arial" panose="020B0604020202020204" pitchFamily="34" charset="0"/>
                <a:cs typeface="Arial" panose="020B0604020202020204" pitchFamily="34" charset="0"/>
              </a:rPr>
              <a:t> can be influenced by management preferences. Skepticism ensures independence.</a:t>
            </a:r>
          </a:p>
          <a:p>
            <a:pPr algn="just">
              <a:lnSpc>
                <a:spcPct val="150000"/>
              </a:lnSpc>
              <a:spcBef>
                <a:spcPts val="450"/>
              </a:spcBef>
              <a:spcAft>
                <a:spcPts val="1200"/>
              </a:spcAft>
              <a:buFont typeface="Arial" panose="020B0604020202020204" pitchFamily="34" charset="0"/>
              <a:buChar char="•"/>
            </a:pPr>
            <a:r>
              <a:rPr lang="en-US" sz="1400" b="0" i="0" dirty="0">
                <a:solidFill>
                  <a:srgbClr val="0F1115"/>
                </a:solidFill>
                <a:effectLst/>
                <a:latin typeface="Arial" panose="020B0604020202020204" pitchFamily="34" charset="0"/>
                <a:cs typeface="Arial" panose="020B0604020202020204" pitchFamily="34" charset="0"/>
              </a:rPr>
              <a:t>In </a:t>
            </a:r>
            <a:r>
              <a:rPr lang="en-US" sz="1400" b="1" i="0" dirty="0">
                <a:solidFill>
                  <a:srgbClr val="0F1115"/>
                </a:solidFill>
                <a:effectLst/>
                <a:latin typeface="Arial" panose="020B0604020202020204" pitchFamily="34" charset="0"/>
                <a:cs typeface="Arial" panose="020B0604020202020204" pitchFamily="34" charset="0"/>
              </a:rPr>
              <a:t>financial instruments</a:t>
            </a:r>
            <a:r>
              <a:rPr lang="en-US" sz="1400" b="0" i="0" dirty="0">
                <a:solidFill>
                  <a:srgbClr val="0F1115"/>
                </a:solidFill>
                <a:effectLst/>
                <a:latin typeface="Arial" panose="020B0604020202020204" pitchFamily="34" charset="0"/>
                <a:cs typeface="Arial" panose="020B0604020202020204" pitchFamily="34" charset="0"/>
              </a:rPr>
              <a:t>, models often rely on unobservable inputs. Skepticism demands validation and sensitivity testing.</a:t>
            </a:r>
          </a:p>
        </p:txBody>
      </p:sp>
      <p:graphicFrame>
        <p:nvGraphicFramePr>
          <p:cNvPr id="15" name="Table 14">
            <a:extLst>
              <a:ext uri="{FF2B5EF4-FFF2-40B4-BE49-F238E27FC236}">
                <a16:creationId xmlns:a16="http://schemas.microsoft.com/office/drawing/2014/main" id="{3133089D-DB9F-CFB2-49AA-7CE34F53AF74}"/>
              </a:ext>
            </a:extLst>
          </p:cNvPr>
          <p:cNvGraphicFramePr>
            <a:graphicFrameLocks noGrp="1"/>
          </p:cNvGraphicFramePr>
          <p:nvPr>
            <p:extLst>
              <p:ext uri="{D42A27DB-BD31-4B8C-83A1-F6EECF244321}">
                <p14:modId xmlns:p14="http://schemas.microsoft.com/office/powerpoint/2010/main" val="2723443574"/>
              </p:ext>
            </p:extLst>
          </p:nvPr>
        </p:nvGraphicFramePr>
        <p:xfrm>
          <a:off x="6636470" y="803093"/>
          <a:ext cx="5298494" cy="3764600"/>
        </p:xfrm>
        <a:graphic>
          <a:graphicData uri="http://schemas.openxmlformats.org/drawingml/2006/table">
            <a:tbl>
              <a:tblPr/>
              <a:tblGrid>
                <a:gridCol w="2649247">
                  <a:extLst>
                    <a:ext uri="{9D8B030D-6E8A-4147-A177-3AD203B41FA5}">
                      <a16:colId xmlns:a16="http://schemas.microsoft.com/office/drawing/2014/main" val="313737584"/>
                    </a:ext>
                  </a:extLst>
                </a:gridCol>
                <a:gridCol w="2649247">
                  <a:extLst>
                    <a:ext uri="{9D8B030D-6E8A-4147-A177-3AD203B41FA5}">
                      <a16:colId xmlns:a16="http://schemas.microsoft.com/office/drawing/2014/main" val="2848575624"/>
                    </a:ext>
                  </a:extLst>
                </a:gridCol>
              </a:tblGrid>
              <a:tr h="0">
                <a:tc>
                  <a:txBody>
                    <a:bodyPr/>
                    <a:lstStyle/>
                    <a:p>
                      <a:pPr algn="l">
                        <a:lnSpc>
                          <a:spcPct val="150000"/>
                        </a:lnSpc>
                        <a:buNone/>
                      </a:pPr>
                      <a:r>
                        <a:rPr lang="en-IN" sz="1400" b="0" dirty="0">
                          <a:effectLst/>
                          <a:latin typeface="Arial" panose="020B0604020202020204" pitchFamily="34" charset="0"/>
                          <a:cs typeface="Arial" panose="020B0604020202020204" pitchFamily="34" charset="0"/>
                        </a:rPr>
                        <a:t>Element</a:t>
                      </a:r>
                    </a:p>
                  </a:txBody>
                  <a:tcPr marR="121920" marT="76200" marB="76200" anchor="ctr">
                    <a:lnL>
                      <a:noFill/>
                    </a:lnL>
                    <a:lnR>
                      <a:noFill/>
                    </a:lnR>
                    <a:lnT>
                      <a:noFill/>
                    </a:lnT>
                    <a:lnB>
                      <a:noFill/>
                    </a:lnB>
                    <a:solidFill>
                      <a:srgbClr val="FFFFFF"/>
                    </a:solidFill>
                  </a:tcPr>
                </a:tc>
                <a:tc>
                  <a:txBody>
                    <a:bodyPr/>
                    <a:lstStyle/>
                    <a:p>
                      <a:pPr algn="l">
                        <a:lnSpc>
                          <a:spcPct val="150000"/>
                        </a:lnSpc>
                        <a:buNone/>
                      </a:pPr>
                      <a:r>
                        <a:rPr lang="en-IN" sz="1400" b="0">
                          <a:effectLst/>
                          <a:latin typeface="Arial" panose="020B0604020202020204" pitchFamily="34" charset="0"/>
                          <a:cs typeface="Arial" panose="020B0604020202020204" pitchFamily="34" charset="0"/>
                        </a:rPr>
                        <a:t>Key Message</a:t>
                      </a:r>
                    </a:p>
                  </a:txBody>
                  <a:tcPr marL="121920" marR="121920" marT="76200" marB="76200" anchor="ctr">
                    <a:lnL>
                      <a:noFill/>
                    </a:lnL>
                    <a:lnR>
                      <a:noFill/>
                    </a:lnR>
                    <a:lnT>
                      <a:noFill/>
                    </a:lnT>
                    <a:lnB>
                      <a:noFill/>
                    </a:lnB>
                    <a:solidFill>
                      <a:srgbClr val="FFFFFF"/>
                    </a:solidFill>
                  </a:tcPr>
                </a:tc>
                <a:extLst>
                  <a:ext uri="{0D108BD9-81ED-4DB2-BD59-A6C34878D82A}">
                    <a16:rowId xmlns:a16="http://schemas.microsoft.com/office/drawing/2014/main" val="303621868"/>
                  </a:ext>
                </a:extLst>
              </a:tr>
              <a:tr h="0">
                <a:tc>
                  <a:txBody>
                    <a:bodyPr/>
                    <a:lstStyle/>
                    <a:p>
                      <a:pPr>
                        <a:lnSpc>
                          <a:spcPct val="150000"/>
                        </a:lnSpc>
                        <a:buNone/>
                      </a:pPr>
                      <a:r>
                        <a:rPr lang="en-IN" sz="1400" b="1" dirty="0">
                          <a:effectLst/>
                          <a:latin typeface="Arial" panose="020B0604020202020204" pitchFamily="34" charset="0"/>
                          <a:cs typeface="Arial" panose="020B0604020202020204" pitchFamily="34" charset="0"/>
                        </a:rPr>
                        <a:t>Core Principle</a:t>
                      </a:r>
                      <a:endParaRPr lang="en-IN" sz="1400" b="0" dirty="0">
                        <a:effectLst/>
                        <a:latin typeface="Arial" panose="020B0604020202020204" pitchFamily="34" charset="0"/>
                        <a:cs typeface="Arial" panose="020B0604020202020204" pitchFamily="34" charset="0"/>
                      </a:endParaRPr>
                    </a:p>
                  </a:txBody>
                  <a:tcPr marR="121920" marT="76200" marB="76200" anchor="ctr">
                    <a:lnL>
                      <a:noFill/>
                    </a:lnL>
                    <a:lnR>
                      <a:noFill/>
                    </a:lnR>
                    <a:lnT>
                      <a:noFill/>
                    </a:lnT>
                    <a:lnB>
                      <a:noFill/>
                    </a:lnB>
                    <a:solidFill>
                      <a:srgbClr val="FFFFFF"/>
                    </a:solidFill>
                  </a:tcPr>
                </a:tc>
                <a:tc>
                  <a:txBody>
                    <a:bodyPr/>
                    <a:lstStyle/>
                    <a:p>
                      <a:pPr>
                        <a:lnSpc>
                          <a:spcPct val="150000"/>
                        </a:lnSpc>
                        <a:buNone/>
                      </a:pPr>
                      <a:r>
                        <a:rPr lang="en-IN" sz="1400" b="0" dirty="0">
                          <a:effectLst/>
                          <a:latin typeface="Arial" panose="020B0604020202020204" pitchFamily="34" charset="0"/>
                          <a:cs typeface="Arial" panose="020B0604020202020204" pitchFamily="34" charset="0"/>
                        </a:rPr>
                        <a:t>Higher judgement = Higher skepticism</a:t>
                      </a:r>
                    </a:p>
                  </a:txBody>
                  <a:tcPr marL="121920" marT="76200" marB="76200" anchor="ctr">
                    <a:lnL>
                      <a:noFill/>
                    </a:lnL>
                    <a:lnR>
                      <a:noFill/>
                    </a:lnR>
                    <a:lnT>
                      <a:noFill/>
                    </a:lnT>
                    <a:lnB>
                      <a:noFill/>
                    </a:lnB>
                    <a:solidFill>
                      <a:srgbClr val="FFFFFF"/>
                    </a:solidFill>
                  </a:tcPr>
                </a:tc>
                <a:extLst>
                  <a:ext uri="{0D108BD9-81ED-4DB2-BD59-A6C34878D82A}">
                    <a16:rowId xmlns:a16="http://schemas.microsoft.com/office/drawing/2014/main" val="3094470289"/>
                  </a:ext>
                </a:extLst>
              </a:tr>
              <a:tr h="0">
                <a:tc>
                  <a:txBody>
                    <a:bodyPr/>
                    <a:lstStyle/>
                    <a:p>
                      <a:pPr>
                        <a:lnSpc>
                          <a:spcPct val="150000"/>
                        </a:lnSpc>
                        <a:buNone/>
                      </a:pPr>
                      <a:r>
                        <a:rPr lang="en-IN" sz="1400" b="1" dirty="0">
                          <a:effectLst/>
                          <a:latin typeface="Arial" panose="020B0604020202020204" pitchFamily="34" charset="0"/>
                          <a:cs typeface="Arial" panose="020B0604020202020204" pitchFamily="34" charset="0"/>
                        </a:rPr>
                        <a:t>Enabling Standards</a:t>
                      </a:r>
                      <a:endParaRPr lang="en-IN" sz="1400" b="0" dirty="0">
                        <a:effectLst/>
                        <a:latin typeface="Arial" panose="020B0604020202020204" pitchFamily="34" charset="0"/>
                        <a:cs typeface="Arial" panose="020B0604020202020204" pitchFamily="34" charset="0"/>
                      </a:endParaRPr>
                    </a:p>
                  </a:txBody>
                  <a:tcPr marR="121920" marT="76200" marB="76200" anchor="ctr">
                    <a:lnL>
                      <a:noFill/>
                    </a:lnL>
                    <a:lnR>
                      <a:noFill/>
                    </a:lnR>
                    <a:lnT>
                      <a:noFill/>
                    </a:lnT>
                    <a:lnB>
                      <a:noFill/>
                    </a:lnB>
                    <a:solidFill>
                      <a:srgbClr val="FFFFFF"/>
                    </a:solidFill>
                  </a:tcPr>
                </a:tc>
                <a:tc>
                  <a:txBody>
                    <a:bodyPr/>
                    <a:lstStyle/>
                    <a:p>
                      <a:pPr>
                        <a:lnSpc>
                          <a:spcPct val="150000"/>
                        </a:lnSpc>
                        <a:buNone/>
                      </a:pPr>
                      <a:r>
                        <a:rPr lang="en-IN" sz="1400" b="0" dirty="0">
                          <a:effectLst/>
                          <a:latin typeface="Arial" panose="020B0604020202020204" pitchFamily="34" charset="0"/>
                          <a:cs typeface="Arial" panose="020B0604020202020204" pitchFamily="34" charset="0"/>
                        </a:rPr>
                        <a:t>IVS 104 (Data), IVS 105 (Models), IVS 106 (Documentation)</a:t>
                      </a:r>
                    </a:p>
                  </a:txBody>
                  <a:tcPr marL="121920" marT="76200" marB="76200" anchor="ctr">
                    <a:lnL>
                      <a:noFill/>
                    </a:lnL>
                    <a:lnR>
                      <a:noFill/>
                    </a:lnR>
                    <a:lnT>
                      <a:noFill/>
                    </a:lnT>
                    <a:lnB>
                      <a:noFill/>
                    </a:lnB>
                    <a:solidFill>
                      <a:srgbClr val="FFFFFF"/>
                    </a:solidFill>
                  </a:tcPr>
                </a:tc>
                <a:extLst>
                  <a:ext uri="{0D108BD9-81ED-4DB2-BD59-A6C34878D82A}">
                    <a16:rowId xmlns:a16="http://schemas.microsoft.com/office/drawing/2014/main" val="1776604604"/>
                  </a:ext>
                </a:extLst>
              </a:tr>
              <a:tr h="0">
                <a:tc>
                  <a:txBody>
                    <a:bodyPr/>
                    <a:lstStyle/>
                    <a:p>
                      <a:pPr>
                        <a:lnSpc>
                          <a:spcPct val="150000"/>
                        </a:lnSpc>
                        <a:buNone/>
                      </a:pPr>
                      <a:r>
                        <a:rPr lang="en-IN" sz="1400" b="1" dirty="0">
                          <a:effectLst/>
                          <a:latin typeface="Arial" panose="020B0604020202020204" pitchFamily="34" charset="0"/>
                          <a:cs typeface="Arial" panose="020B0604020202020204" pitchFamily="34" charset="0"/>
                        </a:rPr>
                        <a:t>Ultimate Output</a:t>
                      </a:r>
                      <a:endParaRPr lang="en-IN" sz="1400" b="0" dirty="0">
                        <a:effectLst/>
                        <a:latin typeface="Arial" panose="020B0604020202020204" pitchFamily="34" charset="0"/>
                        <a:cs typeface="Arial" panose="020B0604020202020204" pitchFamily="34" charset="0"/>
                      </a:endParaRPr>
                    </a:p>
                  </a:txBody>
                  <a:tcPr marR="121920" marT="76200" marB="76200" anchor="ctr">
                    <a:lnL>
                      <a:noFill/>
                    </a:lnL>
                    <a:lnR>
                      <a:noFill/>
                    </a:lnR>
                    <a:lnT>
                      <a:noFill/>
                    </a:lnT>
                    <a:lnB>
                      <a:noFill/>
                    </a:lnB>
                    <a:solidFill>
                      <a:srgbClr val="FFFFFF"/>
                    </a:solidFill>
                  </a:tcPr>
                </a:tc>
                <a:tc>
                  <a:txBody>
                    <a:bodyPr/>
                    <a:lstStyle/>
                    <a:p>
                      <a:pPr>
                        <a:lnSpc>
                          <a:spcPct val="150000"/>
                        </a:lnSpc>
                        <a:buNone/>
                      </a:pPr>
                      <a:r>
                        <a:rPr lang="en-US" sz="1400" b="0" dirty="0">
                          <a:effectLst/>
                          <a:latin typeface="Arial" panose="020B0604020202020204" pitchFamily="34" charset="0"/>
                          <a:cs typeface="Arial" panose="020B0604020202020204" pitchFamily="34" charset="0"/>
                        </a:rPr>
                        <a:t>A reasoned, supportable, and auditable conclusion</a:t>
                      </a:r>
                    </a:p>
                  </a:txBody>
                  <a:tcPr marL="121920" marT="76200" marB="76200" anchor="ctr">
                    <a:lnL>
                      <a:noFill/>
                    </a:lnL>
                    <a:lnR>
                      <a:noFill/>
                    </a:lnR>
                    <a:lnT>
                      <a:noFill/>
                    </a:lnT>
                    <a:lnB>
                      <a:noFill/>
                    </a:lnB>
                    <a:solidFill>
                      <a:srgbClr val="FFFFFF"/>
                    </a:solidFill>
                  </a:tcPr>
                </a:tc>
                <a:extLst>
                  <a:ext uri="{0D108BD9-81ED-4DB2-BD59-A6C34878D82A}">
                    <a16:rowId xmlns:a16="http://schemas.microsoft.com/office/drawing/2014/main" val="3301254020"/>
                  </a:ext>
                </a:extLst>
              </a:tr>
              <a:tr h="0">
                <a:tc>
                  <a:txBody>
                    <a:bodyPr/>
                    <a:lstStyle/>
                    <a:p>
                      <a:pPr>
                        <a:lnSpc>
                          <a:spcPct val="150000"/>
                        </a:lnSpc>
                        <a:buNone/>
                      </a:pPr>
                      <a:r>
                        <a:rPr lang="en-IN" sz="1400" b="1">
                          <a:effectLst/>
                          <a:latin typeface="Arial" panose="020B0604020202020204" pitchFamily="34" charset="0"/>
                          <a:cs typeface="Arial" panose="020B0604020202020204" pitchFamily="34" charset="0"/>
                        </a:rPr>
                        <a:t>Underlying Truth</a:t>
                      </a:r>
                      <a:endParaRPr lang="en-IN" sz="1400" b="0">
                        <a:effectLst/>
                        <a:latin typeface="Arial" panose="020B0604020202020204" pitchFamily="34" charset="0"/>
                        <a:cs typeface="Arial" panose="020B0604020202020204" pitchFamily="34" charset="0"/>
                      </a:endParaRPr>
                    </a:p>
                  </a:txBody>
                  <a:tcPr marR="121920" marT="76200" marB="76200" anchor="ctr">
                    <a:lnL>
                      <a:noFill/>
                    </a:lnL>
                    <a:lnR>
                      <a:noFill/>
                    </a:lnR>
                    <a:lnT>
                      <a:noFill/>
                    </a:lnT>
                    <a:lnB>
                      <a:noFill/>
                    </a:lnB>
                    <a:solidFill>
                      <a:srgbClr val="FFFFFF"/>
                    </a:solidFill>
                  </a:tcPr>
                </a:tc>
                <a:tc>
                  <a:txBody>
                    <a:bodyPr/>
                    <a:lstStyle/>
                    <a:p>
                      <a:pPr>
                        <a:lnSpc>
                          <a:spcPct val="150000"/>
                        </a:lnSpc>
                        <a:buNone/>
                      </a:pPr>
                      <a:r>
                        <a:rPr lang="en-IN" sz="1400" b="0" dirty="0">
                          <a:effectLst/>
                          <a:latin typeface="Arial" panose="020B0604020202020204" pitchFamily="34" charset="0"/>
                          <a:cs typeface="Arial" panose="020B0604020202020204" pitchFamily="34" charset="0"/>
                        </a:rPr>
                        <a:t>IVS 2025 transforms discretion into discipline</a:t>
                      </a:r>
                    </a:p>
                  </a:txBody>
                  <a:tcPr marL="121920" marT="76200" marB="76200" anchor="ctr">
                    <a:lnL>
                      <a:noFill/>
                    </a:lnL>
                    <a:lnR>
                      <a:noFill/>
                    </a:lnR>
                    <a:lnT>
                      <a:noFill/>
                    </a:lnT>
                    <a:lnB>
                      <a:noFill/>
                    </a:lnB>
                    <a:solidFill>
                      <a:srgbClr val="FFFFFF"/>
                    </a:solidFill>
                  </a:tcPr>
                </a:tc>
                <a:extLst>
                  <a:ext uri="{0D108BD9-81ED-4DB2-BD59-A6C34878D82A}">
                    <a16:rowId xmlns:a16="http://schemas.microsoft.com/office/drawing/2014/main" val="724749279"/>
                  </a:ext>
                </a:extLst>
              </a:tr>
            </a:tbl>
          </a:graphicData>
        </a:graphic>
      </p:graphicFrame>
    </p:spTree>
    <p:extLst>
      <p:ext uri="{BB962C8B-B14F-4D97-AF65-F5344CB8AC3E}">
        <p14:creationId xmlns:p14="http://schemas.microsoft.com/office/powerpoint/2010/main" val="2174702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31EE5-4A2E-B277-2774-00E9100B0654}"/>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BF4FA601-C9C6-F6E8-3E08-A5EF1AC23316}"/>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AF9EF4FD-F1DC-3E9F-FDBE-0FFE8B5F66EF}"/>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6" name="Object 5">
            <a:extLst>
              <a:ext uri="{FF2B5EF4-FFF2-40B4-BE49-F238E27FC236}">
                <a16:creationId xmlns:a16="http://schemas.microsoft.com/office/drawing/2014/main" id="{0F52599A-A102-BCE2-5132-CBEE872A3068}"/>
              </a:ext>
            </a:extLst>
          </p:cNvPr>
          <p:cNvGraphicFramePr>
            <a:graphicFrameLocks noChangeAspect="1"/>
          </p:cNvGraphicFramePr>
          <p:nvPr>
            <p:extLst>
              <p:ext uri="{D42A27DB-BD31-4B8C-83A1-F6EECF244321}">
                <p14:modId xmlns:p14="http://schemas.microsoft.com/office/powerpoint/2010/main" val="1773823214"/>
              </p:ext>
            </p:extLst>
          </p:nvPr>
        </p:nvGraphicFramePr>
        <p:xfrm>
          <a:off x="1404593" y="719138"/>
          <a:ext cx="8964891" cy="5945612"/>
        </p:xfrm>
        <a:graphic>
          <a:graphicData uri="http://schemas.openxmlformats.org/presentationml/2006/ole">
            <mc:AlternateContent xmlns:mc="http://schemas.openxmlformats.org/markup-compatibility/2006">
              <mc:Choice xmlns:v="urn:schemas-microsoft-com:vml" Requires="v">
                <p:oleObj name="Document" r:id="rId2" imgW="5927676" imgH="7248223" progId="Word.Document.12">
                  <p:embed/>
                </p:oleObj>
              </mc:Choice>
              <mc:Fallback>
                <p:oleObj name="Document" r:id="rId2" imgW="5927676" imgH="7248223" progId="Word.Document.12">
                  <p:embed/>
                  <p:pic>
                    <p:nvPicPr>
                      <p:cNvPr id="0" name=""/>
                      <p:cNvPicPr/>
                      <p:nvPr/>
                    </p:nvPicPr>
                    <p:blipFill>
                      <a:blip r:embed="rId3"/>
                      <a:stretch>
                        <a:fillRect/>
                      </a:stretch>
                    </p:blipFill>
                    <p:spPr>
                      <a:xfrm>
                        <a:off x="1404593" y="719138"/>
                        <a:ext cx="8964891" cy="5945612"/>
                      </a:xfrm>
                      <a:prstGeom prst="rect">
                        <a:avLst/>
                      </a:prstGeom>
                    </p:spPr>
                  </p:pic>
                </p:oleObj>
              </mc:Fallback>
            </mc:AlternateContent>
          </a:graphicData>
        </a:graphic>
      </p:graphicFrame>
    </p:spTree>
    <p:extLst>
      <p:ext uri="{BB962C8B-B14F-4D97-AF65-F5344CB8AC3E}">
        <p14:creationId xmlns:p14="http://schemas.microsoft.com/office/powerpoint/2010/main" val="40114910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AD580-DEFE-EF89-4840-C581C16AACBC}"/>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3D7CCD19-9A1F-16C2-9F60-5FE5BA703DA9}"/>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0BFBC2CE-73AF-45D9-5C82-6F569B174968}"/>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EF8A6A3F-DA30-2F07-282C-F749F2CBD4B7}"/>
              </a:ext>
            </a:extLst>
          </p:cNvPr>
          <p:cNvSpPr txBox="1"/>
          <p:nvPr/>
        </p:nvSpPr>
        <p:spPr>
          <a:xfrm>
            <a:off x="707010" y="1311095"/>
            <a:ext cx="10727703" cy="3616375"/>
          </a:xfrm>
          <a:prstGeom prst="rect">
            <a:avLst/>
          </a:prstGeom>
          <a:noFill/>
        </p:spPr>
        <p:txBody>
          <a:bodyPr wrap="square">
            <a:spAutoFit/>
          </a:bodyPr>
          <a:lstStyle/>
          <a:p>
            <a:pPr algn="l">
              <a:spcBef>
                <a:spcPts val="1200"/>
              </a:spcBef>
              <a:spcAft>
                <a:spcPts val="1200"/>
              </a:spcAft>
              <a:buNone/>
            </a:pPr>
            <a:r>
              <a:rPr lang="en-US" b="0" i="0" dirty="0">
                <a:solidFill>
                  <a:srgbClr val="0070C0"/>
                </a:solidFill>
                <a:effectLst/>
                <a:latin typeface="Arial" panose="020B0604020202020204" pitchFamily="34" charset="0"/>
                <a:cs typeface="Arial" panose="020B0604020202020204" pitchFamily="34" charset="0"/>
              </a:rPr>
              <a:t>In high-risk valuations, IVS 2025 does not merely permit skepticism—it </a:t>
            </a:r>
            <a:r>
              <a:rPr lang="en-US" b="1" i="0" dirty="0">
                <a:solidFill>
                  <a:srgbClr val="0070C0"/>
                </a:solidFill>
                <a:effectLst/>
                <a:latin typeface="Arial" panose="020B0604020202020204" pitchFamily="34" charset="0"/>
                <a:cs typeface="Arial" panose="020B0604020202020204" pitchFamily="34" charset="0"/>
              </a:rPr>
              <a:t>requires</a:t>
            </a:r>
            <a:r>
              <a:rPr lang="en-US" b="0" i="0" dirty="0">
                <a:solidFill>
                  <a:srgbClr val="0070C0"/>
                </a:solidFill>
                <a:effectLst/>
                <a:latin typeface="Arial" panose="020B0604020202020204" pitchFamily="34" charset="0"/>
                <a:cs typeface="Arial" panose="020B0604020202020204" pitchFamily="34" charset="0"/>
              </a:rPr>
              <a:t> it. The valuer must:</a:t>
            </a:r>
          </a:p>
          <a:p>
            <a:pPr marL="285750" indent="-285750" algn="l">
              <a:spcBef>
                <a:spcPts val="1200"/>
              </a:spcBef>
              <a:spcAft>
                <a:spcPts val="1200"/>
              </a:spcAft>
              <a:buFont typeface="Wingdings" panose="05000000000000000000" pitchFamily="2" charset="2"/>
              <a:buChar char="q"/>
            </a:pPr>
            <a:r>
              <a:rPr lang="en-US" b="0" i="0" dirty="0">
                <a:solidFill>
                  <a:srgbClr val="0070C0"/>
                </a:solidFill>
                <a:effectLst/>
                <a:latin typeface="Arial" panose="020B0604020202020204" pitchFamily="34" charset="0"/>
                <a:cs typeface="Arial" panose="020B0604020202020204" pitchFamily="34" charset="0"/>
              </a:rPr>
              <a:t>Increase the level of scrutiny applied to inputs </a:t>
            </a:r>
          </a:p>
          <a:p>
            <a:pPr marL="285750" indent="-285750" algn="l">
              <a:spcBef>
                <a:spcPts val="450"/>
              </a:spcBef>
              <a:spcAft>
                <a:spcPts val="1200"/>
              </a:spcAft>
              <a:buFont typeface="Wingdings" panose="05000000000000000000" pitchFamily="2" charset="2"/>
              <a:buChar char="q"/>
            </a:pPr>
            <a:r>
              <a:rPr lang="en-US" b="0" i="0" dirty="0">
                <a:solidFill>
                  <a:srgbClr val="0070C0"/>
                </a:solidFill>
                <a:effectLst/>
                <a:latin typeface="Arial" panose="020B0604020202020204" pitchFamily="34" charset="0"/>
                <a:cs typeface="Arial" panose="020B0604020202020204" pitchFamily="34" charset="0"/>
              </a:rPr>
              <a:t>Select models appropriate to the asset and evidence </a:t>
            </a:r>
          </a:p>
          <a:p>
            <a:pPr marL="285750" indent="-285750" algn="l">
              <a:spcBef>
                <a:spcPts val="450"/>
              </a:spcBef>
              <a:spcAft>
                <a:spcPts val="1200"/>
              </a:spcAft>
              <a:buFont typeface="Wingdings" panose="05000000000000000000" pitchFamily="2" charset="2"/>
              <a:buChar char="q"/>
            </a:pPr>
            <a:r>
              <a:rPr lang="en-US" b="0" i="0" dirty="0">
                <a:solidFill>
                  <a:srgbClr val="0070C0"/>
                </a:solidFill>
                <a:effectLst/>
                <a:latin typeface="Arial" panose="020B0604020202020204" pitchFamily="34" charset="0"/>
                <a:cs typeface="Arial" panose="020B0604020202020204" pitchFamily="34" charset="0"/>
              </a:rPr>
              <a:t>Document every judgement leading to the final conclusion </a:t>
            </a:r>
          </a:p>
          <a:p>
            <a:pPr algn="l">
              <a:spcBef>
                <a:spcPts val="1200"/>
              </a:spcBef>
              <a:spcAft>
                <a:spcPts val="1200"/>
              </a:spcAft>
              <a:buNone/>
            </a:pPr>
            <a:endParaRPr lang="en-US" b="0" i="0" dirty="0">
              <a:solidFill>
                <a:srgbClr val="0070C0"/>
              </a:solidFill>
              <a:effectLst/>
              <a:latin typeface="Arial" panose="020B0604020202020204" pitchFamily="34" charset="0"/>
              <a:cs typeface="Arial" panose="020B0604020202020204" pitchFamily="34" charset="0"/>
            </a:endParaRPr>
          </a:p>
          <a:p>
            <a:pPr algn="l">
              <a:lnSpc>
                <a:spcPct val="150000"/>
              </a:lnSpc>
              <a:spcBef>
                <a:spcPts val="1200"/>
              </a:spcBef>
              <a:buNone/>
            </a:pPr>
            <a:r>
              <a:rPr lang="en-US" b="0" i="0" dirty="0">
                <a:effectLst/>
                <a:latin typeface="Arial" panose="020B0604020202020204" pitchFamily="34" charset="0"/>
                <a:cs typeface="Arial" panose="020B0604020202020204" pitchFamily="34" charset="0"/>
              </a:rPr>
              <a:t>"This is why IVS 2025 calls the output a </a:t>
            </a:r>
            <a:r>
              <a:rPr lang="en-US" b="1" i="0" dirty="0">
                <a:effectLst/>
                <a:latin typeface="Arial" panose="020B0604020202020204" pitchFamily="34" charset="0"/>
                <a:cs typeface="Arial" panose="020B0604020202020204" pitchFamily="34" charset="0"/>
              </a:rPr>
              <a:t>reasoned conclusion</a:t>
            </a:r>
            <a:r>
              <a:rPr lang="en-US" b="0" i="0" dirty="0">
                <a:effectLst/>
                <a:latin typeface="Arial" panose="020B0604020202020204" pitchFamily="34" charset="0"/>
                <a:cs typeface="Arial" panose="020B0604020202020204" pitchFamily="34" charset="0"/>
              </a:rPr>
              <a:t>, not just a valuation opinion. The label reflects the rigor of the journey."</a:t>
            </a:r>
          </a:p>
        </p:txBody>
      </p:sp>
    </p:spTree>
    <p:extLst>
      <p:ext uri="{BB962C8B-B14F-4D97-AF65-F5344CB8AC3E}">
        <p14:creationId xmlns:p14="http://schemas.microsoft.com/office/powerpoint/2010/main" val="42439521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2B0A6-A5FC-028F-1CAE-BB52D3281BCF}"/>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CE5E0DC1-69C9-E329-98AA-57083CE58C82}"/>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910CD566-7C8A-E0CE-7E01-B95A1841F84C}"/>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DCB794CB-DA08-D508-4814-388CD4B1F460}"/>
              </a:ext>
            </a:extLst>
          </p:cNvPr>
          <p:cNvGraphicFramePr>
            <a:graphicFrameLocks noGrp="1"/>
          </p:cNvGraphicFramePr>
          <p:nvPr>
            <p:extLst>
              <p:ext uri="{D42A27DB-BD31-4B8C-83A1-F6EECF244321}">
                <p14:modId xmlns:p14="http://schemas.microsoft.com/office/powerpoint/2010/main" val="1232826381"/>
              </p:ext>
            </p:extLst>
          </p:nvPr>
        </p:nvGraphicFramePr>
        <p:xfrm>
          <a:off x="640237" y="561203"/>
          <a:ext cx="10911525" cy="5977451"/>
        </p:xfrm>
        <a:graphic>
          <a:graphicData uri="http://schemas.openxmlformats.org/drawingml/2006/table">
            <a:tbl>
              <a:tblPr firstRow="1" firstCol="1" bandRow="1"/>
              <a:tblGrid>
                <a:gridCol w="3637175">
                  <a:extLst>
                    <a:ext uri="{9D8B030D-6E8A-4147-A177-3AD203B41FA5}">
                      <a16:colId xmlns:a16="http://schemas.microsoft.com/office/drawing/2014/main" val="2545590551"/>
                    </a:ext>
                  </a:extLst>
                </a:gridCol>
                <a:gridCol w="3637175">
                  <a:extLst>
                    <a:ext uri="{9D8B030D-6E8A-4147-A177-3AD203B41FA5}">
                      <a16:colId xmlns:a16="http://schemas.microsoft.com/office/drawing/2014/main" val="2752745233"/>
                    </a:ext>
                  </a:extLst>
                </a:gridCol>
                <a:gridCol w="3637175">
                  <a:extLst>
                    <a:ext uri="{9D8B030D-6E8A-4147-A177-3AD203B41FA5}">
                      <a16:colId xmlns:a16="http://schemas.microsoft.com/office/drawing/2014/main" val="4128406686"/>
                    </a:ext>
                  </a:extLst>
                </a:gridCol>
              </a:tblGrid>
              <a:tr h="591270">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Tangible Asset Type</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Typical Valuation Approach</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Where Skepticism is Critical</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4092077626"/>
                  </a:ext>
                </a:extLst>
              </a:tr>
              <a:tr h="553893">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Plant &amp; Machinery</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Cost Approach / Market Approach</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Replacement cost data; physical condition; functional obsolescence</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891752723"/>
                  </a:ext>
                </a:extLst>
              </a:tr>
              <a:tr h="553893">
                <a:tc>
                  <a:txBody>
                    <a:bodyPr/>
                    <a:lstStyle/>
                    <a:p>
                      <a:pPr>
                        <a:lnSpc>
                          <a:spcPct val="150000"/>
                        </a:lnSpc>
                        <a:spcAft>
                          <a:spcPts val="800"/>
                        </a:spcAft>
                        <a:buNone/>
                      </a:pPr>
                      <a:r>
                        <a:rPr lang="en-IN" sz="1400" b="1" dirty="0">
                          <a:effectLst/>
                          <a:latin typeface="Arial" panose="020B0604020202020204" pitchFamily="34" charset="0"/>
                          <a:ea typeface="Times New Roman" panose="02020603050405020304" pitchFamily="18" charset="0"/>
                          <a:cs typeface="Arial" panose="020B0604020202020204" pitchFamily="34" charset="0"/>
                        </a:rPr>
                        <a:t>Land &amp; Buildings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Market Approach / Income Approach</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a:effectLst/>
                          <a:latin typeface="Arial" panose="020B0604020202020204" pitchFamily="34" charset="0"/>
                          <a:ea typeface="Times New Roman" panose="02020603050405020304" pitchFamily="18" charset="0"/>
                          <a:cs typeface="Arial" panose="020B0604020202020204" pitchFamily="34" charset="0"/>
                        </a:rPr>
                        <a:t>Comparable selection; adjustments; title / legal verification</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230600422"/>
                  </a:ext>
                </a:extLst>
              </a:tr>
              <a:tr h="553893">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Infrastructure Assets</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Cost Approach / Income Approach</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Replacement cost; useful life; economic obsolescence</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030945057"/>
                  </a:ext>
                </a:extLst>
              </a:tr>
              <a:tr h="553893">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Arial" panose="020B0604020202020204" pitchFamily="34" charset="0"/>
                        </a:rPr>
                        <a:t>Specialized Plant</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Cost Approach (Depreciated Replacement Cost)</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a:effectLst/>
                          <a:latin typeface="Arial" panose="020B0604020202020204" pitchFamily="34" charset="0"/>
                          <a:ea typeface="Times New Roman" panose="02020603050405020304" pitchFamily="18" charset="0"/>
                          <a:cs typeface="Arial" panose="020B0604020202020204" pitchFamily="34" charset="0"/>
                        </a:rPr>
                        <a:t>No market evidence; obsolescence assessment; contributory value</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377950027"/>
                  </a:ext>
                </a:extLst>
              </a:tr>
              <a:tr h="553893">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Vehicles &amp; Mobile Equipment</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Market Approach</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Comparable selection; condition adjustment; market cycles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4072642229"/>
                  </a:ext>
                </a:extLst>
              </a:tr>
              <a:tr h="553893">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Arial" panose="020B0604020202020204" pitchFamily="34" charset="0"/>
                        </a:rPr>
                        <a:t>Construction Work-in-Progress</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Cost Approach</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Stage of completion; cost verification; progress certification</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403873748"/>
                  </a:ext>
                </a:extLst>
              </a:tr>
              <a:tr h="553893">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Heritage / Cultural Assets</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Market Approach / Cost Approach</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 active market; alternative use value; insurance value basis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4204623448"/>
                  </a:ext>
                </a:extLst>
              </a:tr>
              <a:tr h="1182541">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Arial" panose="020B0604020202020204" pitchFamily="34" charset="0"/>
                        </a:rPr>
                        <a:t>Natural Capital / Timber / Plantations</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a:effectLst/>
                          <a:latin typeface="Arial" panose="020B0604020202020204" pitchFamily="34" charset="0"/>
                          <a:ea typeface="Times New Roman" panose="02020603050405020304" pitchFamily="18" charset="0"/>
                          <a:cs typeface="Arial" panose="020B0604020202020204" pitchFamily="34" charset="0"/>
                        </a:rPr>
                        <a:t>Income Approach / Market Approach</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Growth assumptions; commodity prices; biological transformation</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0997" marR="50997"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547575175"/>
                  </a:ext>
                </a:extLst>
              </a:tr>
            </a:tbl>
          </a:graphicData>
        </a:graphic>
      </p:graphicFrame>
    </p:spTree>
    <p:extLst>
      <p:ext uri="{BB962C8B-B14F-4D97-AF65-F5344CB8AC3E}">
        <p14:creationId xmlns:p14="http://schemas.microsoft.com/office/powerpoint/2010/main" val="2218175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F3375-96CE-833B-1E35-C7FFF30729A2}"/>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CC20BE8D-B403-9823-AA8A-E64EBE4AD4E9}"/>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C0336B18-430A-FCBC-2816-04C5F81C40E5}"/>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84557AA3-E176-0224-4970-075BD80E5BC0}"/>
              </a:ext>
            </a:extLst>
          </p:cNvPr>
          <p:cNvGraphicFramePr>
            <a:graphicFrameLocks noGrp="1"/>
          </p:cNvGraphicFramePr>
          <p:nvPr/>
        </p:nvGraphicFramePr>
        <p:xfrm>
          <a:off x="1178350" y="561203"/>
          <a:ext cx="10143242" cy="5765299"/>
        </p:xfrm>
        <a:graphic>
          <a:graphicData uri="http://schemas.openxmlformats.org/drawingml/2006/table">
            <a:tbl>
              <a:tblPr firstRow="1" firstCol="1" bandRow="1"/>
              <a:tblGrid>
                <a:gridCol w="2085191">
                  <a:extLst>
                    <a:ext uri="{9D8B030D-6E8A-4147-A177-3AD203B41FA5}">
                      <a16:colId xmlns:a16="http://schemas.microsoft.com/office/drawing/2014/main" val="1846293782"/>
                    </a:ext>
                  </a:extLst>
                </a:gridCol>
                <a:gridCol w="7017196">
                  <a:extLst>
                    <a:ext uri="{9D8B030D-6E8A-4147-A177-3AD203B41FA5}">
                      <a16:colId xmlns:a16="http://schemas.microsoft.com/office/drawing/2014/main" val="3182701051"/>
                    </a:ext>
                  </a:extLst>
                </a:gridCol>
                <a:gridCol w="1040855">
                  <a:extLst>
                    <a:ext uri="{9D8B030D-6E8A-4147-A177-3AD203B41FA5}">
                      <a16:colId xmlns:a16="http://schemas.microsoft.com/office/drawing/2014/main" val="1399051454"/>
                    </a:ext>
                  </a:extLst>
                </a:gridCol>
              </a:tblGrid>
              <a:tr h="289970">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 </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just">
                        <a:lnSpc>
                          <a:spcPct val="150000"/>
                        </a:lnSpc>
                        <a:spcBef>
                          <a:spcPts val="500"/>
                        </a:spcBef>
                        <a:buNone/>
                        <a:tabLst>
                          <a:tab pos="1260475" algn="l"/>
                        </a:tabLst>
                      </a:pPr>
                      <a:r>
                        <a:rPr lang="en-IN" sz="1600" b="1">
                          <a:solidFill>
                            <a:srgbClr val="FFFFFF"/>
                          </a:solidFill>
                          <a:effectLst/>
                          <a:latin typeface="Arial" panose="020B0604020202020204" pitchFamily="34" charset="0"/>
                          <a:ea typeface="MS Mincho" panose="02020609040205080304" pitchFamily="49" charset="-128"/>
                          <a:cs typeface="Mangal" panose="02040503050203030202" pitchFamily="18" charset="0"/>
                        </a:rPr>
                        <a:t>Components</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86360" algn="just">
                        <a:lnSpc>
                          <a:spcPct val="150000"/>
                        </a:lnSpc>
                        <a:spcBef>
                          <a:spcPts val="500"/>
                        </a:spcBef>
                        <a:buNone/>
                        <a:tabLst>
                          <a:tab pos="1260475" algn="l"/>
                        </a:tabLst>
                      </a:pPr>
                      <a:r>
                        <a:rPr lang="en-IN" sz="1600" b="1" dirty="0">
                          <a:solidFill>
                            <a:srgbClr val="FFFFFF"/>
                          </a:solidFill>
                          <a:effectLst/>
                          <a:latin typeface="Arial" panose="020B0604020202020204" pitchFamily="34" charset="0"/>
                          <a:ea typeface="MS Mincho" panose="02020609040205080304" pitchFamily="49" charset="-128"/>
                          <a:cs typeface="Mangal" panose="02040503050203030202" pitchFamily="18" charset="0"/>
                        </a:rPr>
                        <a:t>Amount</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138486177"/>
                  </a:ext>
                </a:extLst>
              </a:tr>
              <a:tr h="242781">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A</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Direct Material</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val="1282093128"/>
                  </a:ext>
                </a:extLst>
              </a:tr>
              <a:tr h="242781">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B</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Direct Labour</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93931041"/>
                  </a:ext>
                </a:extLst>
              </a:tr>
              <a:tr h="242781">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C</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Overhead </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val="3085814333"/>
                  </a:ext>
                </a:extLst>
              </a:tr>
              <a:tr h="242781">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D = A+B+C</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Total Direct and Indirect Cost</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2774357"/>
                  </a:ext>
                </a:extLst>
              </a:tr>
              <a:tr h="794840">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E</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Add: Opportunity Cost on Total Direct and Indirect Cost for the Development Period of the asset</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val="2787819805"/>
                  </a:ext>
                </a:extLst>
              </a:tr>
              <a:tr h="518810">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F</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Add: Entrepreneurial Incentive (EI), if applicable</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00409743"/>
                  </a:ext>
                </a:extLst>
              </a:tr>
              <a:tr h="242781">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G=D+E+F</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CRN ( Reproduction Cost New)</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val="2271847240"/>
                  </a:ext>
                </a:extLst>
              </a:tr>
              <a:tr h="518810">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H</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Less: Curable Functional Obsolescence (CFO)</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8699217"/>
                  </a:ext>
                </a:extLst>
              </a:tr>
              <a:tr h="242781">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I = G-H</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COR  (Replacement Cost New)</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val="2228127263"/>
                  </a:ext>
                </a:extLst>
              </a:tr>
              <a:tr h="242781">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J</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Less: Physical Depreciation </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8403360"/>
                  </a:ext>
                </a:extLst>
              </a:tr>
              <a:tr h="518810">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K</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Less: Incurable Functional Obsolescence (IFO)</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marL="86360"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val="174198334"/>
                  </a:ext>
                </a:extLst>
              </a:tr>
              <a:tr h="518810">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L                  </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Less: External or Economic Obsolescence (EO)                </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6360"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54400700"/>
                  </a:ext>
                </a:extLst>
              </a:tr>
              <a:tr h="242781">
                <a:tc>
                  <a:txBody>
                    <a:bodyPr/>
                    <a:lstStyle/>
                    <a:p>
                      <a:pPr algn="just">
                        <a:lnSpc>
                          <a:spcPct val="150000"/>
                        </a:lnSpc>
                        <a:spcBef>
                          <a:spcPts val="500"/>
                        </a:spcBef>
                        <a:buNone/>
                        <a:tabLst>
                          <a:tab pos="1260475" algn="l"/>
                        </a:tabLst>
                      </a:pPr>
                      <a:r>
                        <a:rPr lang="en-IN" sz="1600" b="1">
                          <a:solidFill>
                            <a:srgbClr val="000000"/>
                          </a:solidFill>
                          <a:effectLst/>
                          <a:latin typeface="Arial" panose="020B0604020202020204" pitchFamily="34" charset="0"/>
                          <a:ea typeface="MS Mincho" panose="02020609040205080304" pitchFamily="49" charset="-128"/>
                          <a:cs typeface="Mangal" panose="02040503050203030202" pitchFamily="18" charset="0"/>
                        </a:rPr>
                        <a:t>M = I-J-K-L</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just">
                        <a:lnSpc>
                          <a:spcPct val="150000"/>
                        </a:lnSpc>
                        <a:spcBef>
                          <a:spcPts val="500"/>
                        </a:spcBef>
                        <a:buNone/>
                        <a:tabLst>
                          <a:tab pos="1260475" algn="l"/>
                        </a:tabLst>
                      </a:pPr>
                      <a:r>
                        <a:rPr lang="en-IN" sz="1600">
                          <a:solidFill>
                            <a:srgbClr val="000000"/>
                          </a:solidFill>
                          <a:effectLst/>
                          <a:latin typeface="Arial" panose="020B0604020202020204" pitchFamily="34" charset="0"/>
                          <a:ea typeface="MS Mincho" panose="02020609040205080304" pitchFamily="49" charset="-128"/>
                          <a:cs typeface="Mangal" panose="02040503050203030202" pitchFamily="18" charset="0"/>
                        </a:rPr>
                        <a:t>FMV of the Asset </a:t>
                      </a:r>
                      <a:endParaRPr lang="en-IN" sz="160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marL="86360" algn="just">
                        <a:lnSpc>
                          <a:spcPct val="150000"/>
                        </a:lnSpc>
                        <a:spcBef>
                          <a:spcPts val="500"/>
                        </a:spcBef>
                        <a:buNone/>
                        <a:tabLst>
                          <a:tab pos="1260475" algn="l"/>
                        </a:tabLst>
                      </a:pPr>
                      <a:r>
                        <a:rPr lang="en-IN" sz="1600" dirty="0">
                          <a:solidFill>
                            <a:srgbClr val="000000"/>
                          </a:solidFill>
                          <a:effectLst/>
                          <a:latin typeface="Arial" panose="020B0604020202020204" pitchFamily="34" charset="0"/>
                          <a:ea typeface="MS Mincho" panose="02020609040205080304" pitchFamily="49" charset="-128"/>
                          <a:cs typeface="Mangal" panose="02040503050203030202" pitchFamily="18" charset="0"/>
                        </a:rPr>
                        <a:t>XX</a:t>
                      </a:r>
                      <a:endParaRPr lang="en-IN" sz="1600" dirty="0">
                        <a:solidFill>
                          <a:srgbClr val="000000"/>
                        </a:solidFill>
                        <a:effectLst/>
                        <a:latin typeface="Times New Roman" panose="02020603050405020304" pitchFamily="18" charset="0"/>
                        <a:ea typeface="MS Mincho" panose="02020609040205080304" pitchFamily="49" charset="-128"/>
                        <a:cs typeface="Mangal" panose="02040503050203030202" pitchFamily="18" charset="0"/>
                      </a:endParaRPr>
                    </a:p>
                  </a:txBody>
                  <a:tcPr marL="64201" marR="642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val="4285087028"/>
                  </a:ext>
                </a:extLst>
              </a:tr>
            </a:tbl>
          </a:graphicData>
        </a:graphic>
      </p:graphicFrame>
    </p:spTree>
    <p:extLst>
      <p:ext uri="{BB962C8B-B14F-4D97-AF65-F5344CB8AC3E}">
        <p14:creationId xmlns:p14="http://schemas.microsoft.com/office/powerpoint/2010/main" val="786621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8BCED-2CA6-FA63-D8DA-35023E6F29BF}"/>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46D4CA95-D0BB-CC96-DD03-CBBAF8B13AC0}"/>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9514227E-5A4B-AB2A-BE5A-12EB7B70C1B0}"/>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4E74B75B-1788-9B81-E8BF-BE6B4FB31B25}"/>
              </a:ext>
            </a:extLst>
          </p:cNvPr>
          <p:cNvGraphicFramePr>
            <a:graphicFrameLocks noGrp="1"/>
          </p:cNvGraphicFramePr>
          <p:nvPr>
            <p:extLst>
              <p:ext uri="{D42A27DB-BD31-4B8C-83A1-F6EECF244321}">
                <p14:modId xmlns:p14="http://schemas.microsoft.com/office/powerpoint/2010/main" val="981198109"/>
              </p:ext>
            </p:extLst>
          </p:nvPr>
        </p:nvGraphicFramePr>
        <p:xfrm>
          <a:off x="801279" y="561203"/>
          <a:ext cx="10765408" cy="5933125"/>
        </p:xfrm>
        <a:graphic>
          <a:graphicData uri="http://schemas.openxmlformats.org/drawingml/2006/table">
            <a:tbl>
              <a:tblPr firstRow="1" firstCol="1" bandRow="1"/>
              <a:tblGrid>
                <a:gridCol w="2691352">
                  <a:extLst>
                    <a:ext uri="{9D8B030D-6E8A-4147-A177-3AD203B41FA5}">
                      <a16:colId xmlns:a16="http://schemas.microsoft.com/office/drawing/2014/main" val="1263738408"/>
                    </a:ext>
                  </a:extLst>
                </a:gridCol>
                <a:gridCol w="2691352">
                  <a:extLst>
                    <a:ext uri="{9D8B030D-6E8A-4147-A177-3AD203B41FA5}">
                      <a16:colId xmlns:a16="http://schemas.microsoft.com/office/drawing/2014/main" val="2773073846"/>
                    </a:ext>
                  </a:extLst>
                </a:gridCol>
                <a:gridCol w="2691352">
                  <a:extLst>
                    <a:ext uri="{9D8B030D-6E8A-4147-A177-3AD203B41FA5}">
                      <a16:colId xmlns:a16="http://schemas.microsoft.com/office/drawing/2014/main" val="3900745791"/>
                    </a:ext>
                  </a:extLst>
                </a:gridCol>
                <a:gridCol w="2691352">
                  <a:extLst>
                    <a:ext uri="{9D8B030D-6E8A-4147-A177-3AD203B41FA5}">
                      <a16:colId xmlns:a16="http://schemas.microsoft.com/office/drawing/2014/main" val="1883734899"/>
                    </a:ext>
                  </a:extLst>
                </a:gridCol>
              </a:tblGrid>
              <a:tr h="174827">
                <a:tc>
                  <a:txBody>
                    <a:bodyPr/>
                    <a:lstStyle/>
                    <a:p>
                      <a:pPr>
                        <a:lnSpc>
                          <a:spcPts val="1875"/>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Tangible Asset</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Where Skepticism is Critical</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Specific Risks to Challenge</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What IVS 2025 Requires</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3223060840"/>
                  </a:ext>
                </a:extLst>
              </a:tr>
              <a:tr h="1140717">
                <a:tc>
                  <a:txBody>
                    <a:bodyPr/>
                    <a:lstStyle/>
                    <a:p>
                      <a:pPr>
                        <a:lnSpc>
                          <a:spcPts val="1875"/>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Plant &amp; Machinery</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Replacement cost data</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Physical condition assessment</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Functional / technological obsolescence</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Accepting book cost without verification</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Ignoring newer, more efficient technology</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Overstating remaining useful life</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Verify cost against current market rates</a:t>
                      </a:r>
                      <a:b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Inspect or obtain condition reports</a:t>
                      </a:r>
                      <a:b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Assess technological relevance</a:t>
                      </a:r>
                      <a:b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Form reasoned conclusion on depreciation</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4210938794"/>
                  </a:ext>
                </a:extLst>
              </a:tr>
              <a:tr h="1140717">
                <a:tc>
                  <a:txBody>
                    <a:bodyPr/>
                    <a:lstStyle/>
                    <a:p>
                      <a:pPr>
                        <a:lnSpc>
                          <a:spcPts val="1875"/>
                        </a:lnSpc>
                        <a:spcAft>
                          <a:spcPts val="800"/>
                        </a:spcAft>
                        <a:buNone/>
                      </a:pPr>
                      <a:r>
                        <a:rPr lang="en-IN" sz="1400" b="1">
                          <a:effectLst/>
                          <a:latin typeface="Arial" panose="020B0604020202020204" pitchFamily="34" charset="0"/>
                          <a:ea typeface="Times New Roman" panose="02020603050405020304" pitchFamily="18" charset="0"/>
                          <a:cs typeface="Arial" panose="020B0604020202020204" pitchFamily="34" charset="0"/>
                        </a:rPr>
                        <a:t>Land &amp; Buildings</a:t>
                      </a:r>
                      <a:br>
                        <a:rPr lang="en-IN" sz="1400" b="1">
                          <a:effectLst/>
                          <a:latin typeface="Arial" panose="020B0604020202020204" pitchFamily="34" charset="0"/>
                          <a:ea typeface="Times New Roman" panose="02020603050405020304" pitchFamily="18" charset="0"/>
                          <a:cs typeface="Arial" panose="020B0604020202020204" pitchFamily="34" charset="0"/>
                        </a:rPr>
                      </a:br>
                      <a:r>
                        <a:rPr lang="en-IN" sz="1400" b="1">
                          <a:effectLst/>
                          <a:latin typeface="Arial" panose="020B0604020202020204" pitchFamily="34" charset="0"/>
                          <a:ea typeface="Times New Roman" panose="02020603050405020304" pitchFamily="18" charset="0"/>
                          <a:cs typeface="Arial" panose="020B0604020202020204" pitchFamily="34" charset="0"/>
                        </a:rPr>
                        <a:t>(Commercial / Residential)</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 Comparable selection bias</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Adjustments for differences</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Title / legal encumbrances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 Cherry-picking favourable comparable</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Inadequate adjustments for size/location/condition</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Ignoring easements, restrictions, or title issues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 Verify comparable from independent sources</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Document all adjustments with rationale</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Confirm legal status and physical attributes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1163966883"/>
                  </a:ext>
                </a:extLst>
              </a:tr>
              <a:tr h="947539">
                <a:tc>
                  <a:txBody>
                    <a:bodyPr/>
                    <a:lstStyle/>
                    <a:p>
                      <a:pPr>
                        <a:lnSpc>
                          <a:spcPts val="1875"/>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Land &amp; Buildings</a:t>
                      </a:r>
                      <a:b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(Specialized / Industrial)</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Limited comparable</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Highest &amp; best use analysis</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Depreciated replacement cost application</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Applying DRC without market validation</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Ignoring alternative use potential</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Overstating functional utility</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Cross-check DRC with any market evidence</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Document highest &amp; best use rationale</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Assess economic obsolescence</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939728573"/>
                  </a:ext>
                </a:extLst>
              </a:tr>
              <a:tr h="947539">
                <a:tc>
                  <a:txBody>
                    <a:bodyPr/>
                    <a:lstStyle/>
                    <a:p>
                      <a:pPr>
                        <a:lnSpc>
                          <a:spcPts val="1875"/>
                        </a:lnSpc>
                        <a:spcAft>
                          <a:spcPts val="800"/>
                        </a:spcAft>
                        <a:buNone/>
                      </a:pPr>
                      <a:r>
                        <a:rPr lang="en-IN" sz="1400" b="1">
                          <a:effectLst/>
                          <a:latin typeface="Arial" panose="020B0604020202020204" pitchFamily="34" charset="0"/>
                          <a:ea typeface="Times New Roman" panose="02020603050405020304" pitchFamily="18" charset="0"/>
                          <a:cs typeface="Arial" panose="020B0604020202020204" pitchFamily="34" charset="0"/>
                        </a:rPr>
                        <a:t>Infrastructure Assets</a:t>
                      </a:r>
                      <a:br>
                        <a:rPr lang="en-IN" sz="1400" b="1">
                          <a:effectLst/>
                          <a:latin typeface="Arial" panose="020B0604020202020204" pitchFamily="34" charset="0"/>
                          <a:ea typeface="Times New Roman" panose="02020603050405020304" pitchFamily="18" charset="0"/>
                          <a:cs typeface="Arial" panose="020B0604020202020204" pitchFamily="34" charset="0"/>
                        </a:rPr>
                      </a:br>
                      <a:r>
                        <a:rPr lang="en-IN" sz="1400" b="1">
                          <a:effectLst/>
                          <a:latin typeface="Arial" panose="020B0604020202020204" pitchFamily="34" charset="0"/>
                          <a:ea typeface="Times New Roman" panose="02020603050405020304" pitchFamily="18" charset="0"/>
                          <a:cs typeface="Arial" panose="020B0604020202020204" pitchFamily="34" charset="0"/>
                        </a:rPr>
                        <a:t>(Roads, Bridges, Pipelines)</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400">
                          <a:effectLst/>
                          <a:latin typeface="Arial" panose="020B0604020202020204" pitchFamily="34" charset="0"/>
                          <a:ea typeface="Times New Roman" panose="02020603050405020304" pitchFamily="18" charset="0"/>
                          <a:cs typeface="Arial" panose="020B0604020202020204" pitchFamily="34" charset="0"/>
                        </a:rPr>
                        <a:t>• Replacement cost estimates</a:t>
                      </a:r>
                      <a:br>
                        <a:rPr lang="en-IN" sz="1400">
                          <a:effectLst/>
                          <a:latin typeface="Arial" panose="020B0604020202020204" pitchFamily="34" charset="0"/>
                          <a:ea typeface="Times New Roman" panose="02020603050405020304" pitchFamily="18" charset="0"/>
                          <a:cs typeface="Arial" panose="020B0604020202020204" pitchFamily="34" charset="0"/>
                        </a:rPr>
                      </a:br>
                      <a:r>
                        <a:rPr lang="en-IN" sz="1400">
                          <a:effectLst/>
                          <a:latin typeface="Arial" panose="020B0604020202020204" pitchFamily="34" charset="0"/>
                          <a:ea typeface="Times New Roman" panose="02020603050405020304" pitchFamily="18" charset="0"/>
                          <a:cs typeface="Arial" panose="020B0604020202020204" pitchFamily="34" charset="0"/>
                        </a:rPr>
                        <a:t>• Useful life assumptions</a:t>
                      </a:r>
                      <a:br>
                        <a:rPr lang="en-IN" sz="1400">
                          <a:effectLst/>
                          <a:latin typeface="Arial" panose="020B0604020202020204" pitchFamily="34" charset="0"/>
                          <a:ea typeface="Times New Roman" panose="02020603050405020304" pitchFamily="18" charset="0"/>
                          <a:cs typeface="Arial" panose="020B0604020202020204" pitchFamily="34" charset="0"/>
                        </a:rPr>
                      </a:br>
                      <a:r>
                        <a:rPr lang="en-IN" sz="1400">
                          <a:effectLst/>
                          <a:latin typeface="Arial" panose="020B0604020202020204" pitchFamily="34" charset="0"/>
                          <a:ea typeface="Times New Roman" panose="02020603050405020304" pitchFamily="18" charset="0"/>
                          <a:cs typeface="Arial" panose="020B0604020202020204" pitchFamily="34" charset="0"/>
                        </a:rPr>
                        <a:t>• Economic / regulatory obsolescence</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400">
                          <a:effectLst/>
                          <a:latin typeface="Arial" panose="020B0604020202020204" pitchFamily="34" charset="0"/>
                          <a:ea typeface="Times New Roman" panose="02020603050405020304" pitchFamily="18" charset="0"/>
                          <a:cs typeface="Arial" panose="020B0604020202020204" pitchFamily="34" charset="0"/>
                        </a:rPr>
                        <a:t>• Using outdated cost databases</a:t>
                      </a:r>
                      <a:br>
                        <a:rPr lang="en-IN" sz="1400">
                          <a:effectLst/>
                          <a:latin typeface="Arial" panose="020B0604020202020204" pitchFamily="34" charset="0"/>
                          <a:ea typeface="Times New Roman" panose="02020603050405020304" pitchFamily="18" charset="0"/>
                          <a:cs typeface="Arial" panose="020B0604020202020204" pitchFamily="34" charset="0"/>
                        </a:rPr>
                      </a:br>
                      <a:r>
                        <a:rPr lang="en-IN" sz="1400">
                          <a:effectLst/>
                          <a:latin typeface="Arial" panose="020B0604020202020204" pitchFamily="34" charset="0"/>
                          <a:ea typeface="Times New Roman" panose="02020603050405020304" pitchFamily="18" charset="0"/>
                          <a:cs typeface="Arial" panose="020B0604020202020204" pitchFamily="34" charset="0"/>
                        </a:rPr>
                        <a:t>• Ignoring regulatory changes affecting usage</a:t>
                      </a:r>
                      <a:br>
                        <a:rPr lang="en-IN" sz="1400">
                          <a:effectLst/>
                          <a:latin typeface="Arial" panose="020B0604020202020204" pitchFamily="34" charset="0"/>
                          <a:ea typeface="Times New Roman" panose="02020603050405020304" pitchFamily="18" charset="0"/>
                          <a:cs typeface="Arial" panose="020B0604020202020204" pitchFamily="34" charset="0"/>
                        </a:rPr>
                      </a:br>
                      <a:r>
                        <a:rPr lang="en-IN" sz="1400">
                          <a:effectLst/>
                          <a:latin typeface="Arial" panose="020B0604020202020204" pitchFamily="34" charset="0"/>
                          <a:ea typeface="Times New Roman" panose="02020603050405020304" pitchFamily="18" charset="0"/>
                          <a:cs typeface="Arial" panose="020B0604020202020204" pitchFamily="34" charset="0"/>
                        </a:rPr>
                        <a:t>• Overlooking physical deterioration</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 Verify cost data with current construction costs</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Assess regulatory environment</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Inspect or obtain condition assessments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4903" marR="54903"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199446825"/>
                  </a:ext>
                </a:extLst>
              </a:tr>
            </a:tbl>
          </a:graphicData>
        </a:graphic>
      </p:graphicFrame>
    </p:spTree>
    <p:extLst>
      <p:ext uri="{BB962C8B-B14F-4D97-AF65-F5344CB8AC3E}">
        <p14:creationId xmlns:p14="http://schemas.microsoft.com/office/powerpoint/2010/main" val="3427113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F3B4A-F5EA-6601-DBAA-16375C76DB31}"/>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5D8F9CF-B341-31A7-8AA5-F9EB02234EC5}"/>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58DE9535-055A-A0C9-1189-B31678BC8943}"/>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C1BCBDB0-F6E5-5FE7-F5B1-0DEF3E3251B9}"/>
              </a:ext>
            </a:extLst>
          </p:cNvPr>
          <p:cNvGraphicFramePr>
            <a:graphicFrameLocks noGrp="1"/>
          </p:cNvGraphicFramePr>
          <p:nvPr>
            <p:extLst>
              <p:ext uri="{D42A27DB-BD31-4B8C-83A1-F6EECF244321}">
                <p14:modId xmlns:p14="http://schemas.microsoft.com/office/powerpoint/2010/main" val="185865848"/>
              </p:ext>
            </p:extLst>
          </p:nvPr>
        </p:nvGraphicFramePr>
        <p:xfrm>
          <a:off x="402210" y="561203"/>
          <a:ext cx="11387580" cy="5918835"/>
        </p:xfrm>
        <a:graphic>
          <a:graphicData uri="http://schemas.openxmlformats.org/drawingml/2006/table">
            <a:tbl>
              <a:tblPr firstRow="1" firstCol="1" bandRow="1"/>
              <a:tblGrid>
                <a:gridCol w="2846895">
                  <a:extLst>
                    <a:ext uri="{9D8B030D-6E8A-4147-A177-3AD203B41FA5}">
                      <a16:colId xmlns:a16="http://schemas.microsoft.com/office/drawing/2014/main" val="3996742406"/>
                    </a:ext>
                  </a:extLst>
                </a:gridCol>
                <a:gridCol w="2846895">
                  <a:extLst>
                    <a:ext uri="{9D8B030D-6E8A-4147-A177-3AD203B41FA5}">
                      <a16:colId xmlns:a16="http://schemas.microsoft.com/office/drawing/2014/main" val="344941090"/>
                    </a:ext>
                  </a:extLst>
                </a:gridCol>
                <a:gridCol w="2846895">
                  <a:extLst>
                    <a:ext uri="{9D8B030D-6E8A-4147-A177-3AD203B41FA5}">
                      <a16:colId xmlns:a16="http://schemas.microsoft.com/office/drawing/2014/main" val="639769841"/>
                    </a:ext>
                  </a:extLst>
                </a:gridCol>
                <a:gridCol w="2846895">
                  <a:extLst>
                    <a:ext uri="{9D8B030D-6E8A-4147-A177-3AD203B41FA5}">
                      <a16:colId xmlns:a16="http://schemas.microsoft.com/office/drawing/2014/main" val="3240272971"/>
                    </a:ext>
                  </a:extLst>
                </a:gridCol>
              </a:tblGrid>
              <a:tr h="63837">
                <a:tc>
                  <a:txBody>
                    <a:bodyPr/>
                    <a:lstStyle/>
                    <a:p>
                      <a:pPr>
                        <a:lnSpc>
                          <a:spcPts val="1875"/>
                        </a:lnSpc>
                        <a:spcAft>
                          <a:spcPts val="800"/>
                        </a:spcAft>
                        <a:buNone/>
                      </a:pPr>
                      <a:r>
                        <a:rPr lang="en-IN" sz="12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Vehicles &amp; Mobile Equipment</a:t>
                      </a:r>
                      <a:endParaRPr lang="en-IN" sz="120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Comparable selection</a:t>
                      </a:r>
                      <a:b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Condition adjustment</a:t>
                      </a:r>
                      <a:b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Market timing</a:t>
                      </a:r>
                      <a:endParaRPr lang="en-IN" sz="1300" b="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Using retail prices for wholesale assets</a:t>
                      </a:r>
                      <a:b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Ignoring hours/km vs. age</a:t>
                      </a:r>
                      <a:b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Failing to consider market cycles</a:t>
                      </a:r>
                      <a:endParaRPr lang="en-IN" sz="1300" b="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Verify market sources (auction vs. dealer)</a:t>
                      </a:r>
                      <a:b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Adjust for condition, usage, specification</a:t>
                      </a:r>
                      <a:b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Document market level (trade/retail/forced)</a:t>
                      </a:r>
                      <a:endParaRPr lang="en-IN" sz="1300" b="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805654522"/>
                  </a:ext>
                </a:extLst>
              </a:tr>
              <a:tr h="870268">
                <a:tc>
                  <a:txBody>
                    <a:bodyPr/>
                    <a:lstStyle/>
                    <a:p>
                      <a:pPr>
                        <a:lnSpc>
                          <a:spcPts val="1875"/>
                        </a:lnSpc>
                        <a:spcAft>
                          <a:spcPts val="800"/>
                        </a:spcAft>
                        <a:buNone/>
                      </a:pPr>
                      <a:r>
                        <a:rPr lang="en-IN" sz="12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Construction Work-in-Progress</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Stage of completion</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Cost verification</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Progress certification</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Accepting management % completion</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Ignoring cost overruns or delays</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No physical inspection</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Verify physical progress independently</a:t>
                      </a:r>
                      <a:br>
                        <a:rPr lang="en-IN" sz="130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Review contracts and certifications</a:t>
                      </a:r>
                      <a:br>
                        <a:rPr lang="en-IN" sz="130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Assess remaining costs and contingencies</a:t>
                      </a:r>
                      <a:endParaRPr lang="en-IN" sz="130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035419074"/>
                  </a:ext>
                </a:extLst>
              </a:tr>
              <a:tr h="870268">
                <a:tc>
                  <a:txBody>
                    <a:bodyPr/>
                    <a:lstStyle/>
                    <a:p>
                      <a:pPr>
                        <a:lnSpc>
                          <a:spcPts val="1875"/>
                        </a:lnSpc>
                        <a:spcAft>
                          <a:spcPts val="800"/>
                        </a:spcAft>
                        <a:buNone/>
                      </a:pPr>
                      <a:r>
                        <a:rPr lang="en-IN" sz="1200" b="1">
                          <a:effectLst/>
                          <a:latin typeface="Arial" panose="020B0604020202020204" pitchFamily="34" charset="0"/>
                          <a:ea typeface="Times New Roman" panose="02020603050405020304" pitchFamily="18" charset="0"/>
                          <a:cs typeface="Arial" panose="020B0604020202020204" pitchFamily="34" charset="0"/>
                        </a:rPr>
                        <a:t>Heritage / Cultural Assets</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a:effectLst/>
                          <a:latin typeface="Arial" panose="020B0604020202020204" pitchFamily="34" charset="0"/>
                          <a:ea typeface="Times New Roman" panose="02020603050405020304" pitchFamily="18" charset="0"/>
                          <a:cs typeface="Arial" panose="020B0604020202020204" pitchFamily="34" charset="0"/>
                        </a:rPr>
                        <a:t>• No active market</a:t>
                      </a:r>
                      <a:br>
                        <a:rPr lang="en-IN" sz="1300">
                          <a:effectLst/>
                          <a:latin typeface="Arial" panose="020B0604020202020204" pitchFamily="34" charset="0"/>
                          <a:ea typeface="Times New Roman" panose="02020603050405020304" pitchFamily="18" charset="0"/>
                          <a:cs typeface="Arial" panose="020B0604020202020204" pitchFamily="34" charset="0"/>
                        </a:rPr>
                      </a:br>
                      <a:r>
                        <a:rPr lang="en-IN" sz="1300">
                          <a:effectLst/>
                          <a:latin typeface="Arial" panose="020B0604020202020204" pitchFamily="34" charset="0"/>
                          <a:ea typeface="Times New Roman" panose="02020603050405020304" pitchFamily="18" charset="0"/>
                          <a:cs typeface="Arial" panose="020B0604020202020204" pitchFamily="34" charset="0"/>
                        </a:rPr>
                        <a:t>• Basis of value confusion</a:t>
                      </a:r>
                      <a:br>
                        <a:rPr lang="en-IN" sz="1300">
                          <a:effectLst/>
                          <a:latin typeface="Arial" panose="020B0604020202020204" pitchFamily="34" charset="0"/>
                          <a:ea typeface="Times New Roman" panose="02020603050405020304" pitchFamily="18" charset="0"/>
                          <a:cs typeface="Arial" panose="020B0604020202020204" pitchFamily="34" charset="0"/>
                        </a:rPr>
                      </a:br>
                      <a:r>
                        <a:rPr lang="en-IN" sz="1300">
                          <a:effectLst/>
                          <a:latin typeface="Arial" panose="020B0604020202020204" pitchFamily="34" charset="0"/>
                          <a:ea typeface="Times New Roman" panose="02020603050405020304" pitchFamily="18" charset="0"/>
                          <a:cs typeface="Arial" panose="020B0604020202020204" pitchFamily="34" charset="0"/>
                        </a:rPr>
                        <a:t>• Insurance vs. market value</a:t>
                      </a:r>
                      <a:endParaRPr lang="en-IN" sz="130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dirty="0">
                          <a:effectLst/>
                          <a:latin typeface="Arial" panose="020B0604020202020204" pitchFamily="34" charset="0"/>
                          <a:ea typeface="Times New Roman" panose="02020603050405020304" pitchFamily="18" charset="0"/>
                          <a:cs typeface="Arial" panose="020B0604020202020204" pitchFamily="34" charset="0"/>
                        </a:rPr>
                        <a:t>• Forcing market approach without evidence</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Confusing insurance value with fair value</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Ignoring restrictions on sale/use</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dirty="0">
                          <a:effectLst/>
                          <a:latin typeface="Arial" panose="020B0604020202020204" pitchFamily="34" charset="0"/>
                          <a:ea typeface="Times New Roman" panose="02020603050405020304" pitchFamily="18" charset="0"/>
                          <a:cs typeface="Arial" panose="020B0604020202020204" pitchFamily="34" charset="0"/>
                        </a:rPr>
                        <a:t>• Confirm appropriate basis of value</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Use cost approach if market absent</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Document all assumptions thoroughly</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1471706145"/>
                  </a:ext>
                </a:extLst>
              </a:tr>
              <a:tr h="870268">
                <a:tc>
                  <a:txBody>
                    <a:bodyPr/>
                    <a:lstStyle/>
                    <a:p>
                      <a:pPr>
                        <a:lnSpc>
                          <a:spcPts val="1875"/>
                        </a:lnSpc>
                        <a:spcAft>
                          <a:spcPts val="800"/>
                        </a:spcAft>
                        <a:buNone/>
                      </a:pPr>
                      <a:r>
                        <a:rPr lang="en-IN" sz="12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Natural Capital</a:t>
                      </a:r>
                      <a:br>
                        <a:rPr lang="en-IN" sz="12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2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(Timber / Plantations)</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Growth/yield assumptions</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Commodity price forecasts</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Biological transformation</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Over-optimistic growth rates</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Using spot prices without forward curves</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Ignoring climate / disease risk</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Verify growth models with industry data</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Use market-based price assumptions</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Assess biological and external risks</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815192519"/>
                  </a:ext>
                </a:extLst>
              </a:tr>
              <a:tr h="870268">
                <a:tc>
                  <a:txBody>
                    <a:bodyPr/>
                    <a:lstStyle/>
                    <a:p>
                      <a:pPr>
                        <a:lnSpc>
                          <a:spcPts val="1875"/>
                        </a:lnSpc>
                        <a:spcAft>
                          <a:spcPts val="800"/>
                        </a:spcAft>
                        <a:buNone/>
                      </a:pPr>
                      <a:r>
                        <a:rPr lang="en-IN" sz="1200" b="1">
                          <a:effectLst/>
                          <a:latin typeface="Arial" panose="020B0604020202020204" pitchFamily="34" charset="0"/>
                          <a:ea typeface="Times New Roman" panose="02020603050405020304" pitchFamily="18" charset="0"/>
                          <a:cs typeface="Arial" panose="020B0604020202020204" pitchFamily="34" charset="0"/>
                        </a:rPr>
                        <a:t>Assets Held for Sale</a:t>
                      </a:r>
                      <a:endParaRPr lang="en-IN" sz="120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a:effectLst/>
                          <a:latin typeface="Arial" panose="020B0604020202020204" pitchFamily="34" charset="0"/>
                          <a:ea typeface="Times New Roman" panose="02020603050405020304" pitchFamily="18" charset="0"/>
                          <a:cs typeface="Arial" panose="020B0604020202020204" pitchFamily="34" charset="0"/>
                        </a:rPr>
                        <a:t>• Forced sale assumption</a:t>
                      </a:r>
                      <a:br>
                        <a:rPr lang="en-IN" sz="1300">
                          <a:effectLst/>
                          <a:latin typeface="Arial" panose="020B0604020202020204" pitchFamily="34" charset="0"/>
                          <a:ea typeface="Times New Roman" panose="02020603050405020304" pitchFamily="18" charset="0"/>
                          <a:cs typeface="Arial" panose="020B0604020202020204" pitchFamily="34" charset="0"/>
                        </a:rPr>
                      </a:br>
                      <a:r>
                        <a:rPr lang="en-IN" sz="1300">
                          <a:effectLst/>
                          <a:latin typeface="Arial" panose="020B0604020202020204" pitchFamily="34" charset="0"/>
                          <a:ea typeface="Times New Roman" panose="02020603050405020304" pitchFamily="18" charset="0"/>
                          <a:cs typeface="Arial" panose="020B0604020202020204" pitchFamily="34" charset="0"/>
                        </a:rPr>
                        <a:t>• Marketing period</a:t>
                      </a:r>
                      <a:br>
                        <a:rPr lang="en-IN" sz="1300">
                          <a:effectLst/>
                          <a:latin typeface="Arial" panose="020B0604020202020204" pitchFamily="34" charset="0"/>
                          <a:ea typeface="Times New Roman" panose="02020603050405020304" pitchFamily="18" charset="0"/>
                          <a:cs typeface="Arial" panose="020B0604020202020204" pitchFamily="34" charset="0"/>
                        </a:rPr>
                      </a:br>
                      <a:r>
                        <a:rPr lang="en-IN" sz="1300">
                          <a:effectLst/>
                          <a:latin typeface="Arial" panose="020B0604020202020204" pitchFamily="34" charset="0"/>
                          <a:ea typeface="Times New Roman" panose="02020603050405020304" pitchFamily="18" charset="0"/>
                          <a:cs typeface="Arial" panose="020B0604020202020204" pitchFamily="34" charset="0"/>
                        </a:rPr>
                        <a:t>• Condition for sale</a:t>
                      </a:r>
                      <a:endParaRPr lang="en-IN" sz="130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a:effectLst/>
                          <a:latin typeface="Arial" panose="020B0604020202020204" pitchFamily="34" charset="0"/>
                          <a:ea typeface="Times New Roman" panose="02020603050405020304" pitchFamily="18" charset="0"/>
                          <a:cs typeface="Arial" panose="020B0604020202020204" pitchFamily="34" charset="0"/>
                        </a:rPr>
                        <a:t>• Assuming distress without justification</a:t>
                      </a:r>
                      <a:br>
                        <a:rPr lang="en-IN" sz="1300">
                          <a:effectLst/>
                          <a:latin typeface="Arial" panose="020B0604020202020204" pitchFamily="34" charset="0"/>
                          <a:ea typeface="Times New Roman" panose="02020603050405020304" pitchFamily="18" charset="0"/>
                          <a:cs typeface="Arial" panose="020B0604020202020204" pitchFamily="34" charset="0"/>
                        </a:rPr>
                      </a:br>
                      <a:r>
                        <a:rPr lang="en-IN" sz="1300">
                          <a:effectLst/>
                          <a:latin typeface="Arial" panose="020B0604020202020204" pitchFamily="34" charset="0"/>
                          <a:ea typeface="Times New Roman" panose="02020603050405020304" pitchFamily="18" charset="0"/>
                          <a:cs typeface="Arial" panose="020B0604020202020204" pitchFamily="34" charset="0"/>
                        </a:rPr>
                        <a:t>• Ignoring holding costs</a:t>
                      </a:r>
                      <a:br>
                        <a:rPr lang="en-IN" sz="1300">
                          <a:effectLst/>
                          <a:latin typeface="Arial" panose="020B0604020202020204" pitchFamily="34" charset="0"/>
                          <a:ea typeface="Times New Roman" panose="02020603050405020304" pitchFamily="18" charset="0"/>
                          <a:cs typeface="Arial" panose="020B0604020202020204" pitchFamily="34" charset="0"/>
                        </a:rPr>
                      </a:br>
                      <a:r>
                        <a:rPr lang="en-IN" sz="1300">
                          <a:effectLst/>
                          <a:latin typeface="Arial" panose="020B0604020202020204" pitchFamily="34" charset="0"/>
                          <a:ea typeface="Times New Roman" panose="02020603050405020304" pitchFamily="18" charset="0"/>
                          <a:cs typeface="Arial" panose="020B0604020202020204" pitchFamily="34" charset="0"/>
                        </a:rPr>
                        <a:t>• Overstating market readiness</a:t>
                      </a:r>
                      <a:endParaRPr lang="en-IN" sz="130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dirty="0">
                          <a:effectLst/>
                          <a:latin typeface="Arial" panose="020B0604020202020204" pitchFamily="34" charset="0"/>
                          <a:ea typeface="Times New Roman" panose="02020603050405020304" pitchFamily="18" charset="0"/>
                          <a:cs typeface="Arial" panose="020B0604020202020204" pitchFamily="34" charset="0"/>
                        </a:rPr>
                        <a:t>• Confirm basis of value (fair value vs. forced sale)</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Verify marketing and sale terms</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Adjust for selling costs and timeline</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41886" marR="41886"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1968536429"/>
                  </a:ext>
                </a:extLst>
              </a:tr>
            </a:tbl>
          </a:graphicData>
        </a:graphic>
      </p:graphicFrame>
    </p:spTree>
    <p:extLst>
      <p:ext uri="{BB962C8B-B14F-4D97-AF65-F5344CB8AC3E}">
        <p14:creationId xmlns:p14="http://schemas.microsoft.com/office/powerpoint/2010/main" val="184067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3F53D-9E9A-807B-52C3-D7ED74C7C126}"/>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97ED934-6D37-AD4D-0E68-A49DE6191069}"/>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9CE9484D-A569-C334-8C6D-825414D95942}"/>
              </a:ext>
            </a:extLst>
          </p:cNvPr>
          <p:cNvSpPr txBox="1"/>
          <p:nvPr/>
        </p:nvSpPr>
        <p:spPr>
          <a:xfrm>
            <a:off x="1178351" y="7204"/>
            <a:ext cx="10143241" cy="400110"/>
          </a:xfrm>
          <a:prstGeom prst="rect">
            <a:avLst/>
          </a:prstGeom>
          <a:noFill/>
        </p:spPr>
        <p:txBody>
          <a:bodyPr wrap="square" rtlCol="0">
            <a:spAutoFit/>
          </a:bodyPr>
          <a:lstStyle/>
          <a:p>
            <a:pPr algn="ctr"/>
            <a:r>
              <a:rPr lang="en-IN" sz="2000"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sz="2000" dirty="0">
              <a:solidFill>
                <a:srgbClr val="00206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FA28BC0-5734-0BFB-97D5-1F025B4A7CF6}"/>
              </a:ext>
            </a:extLst>
          </p:cNvPr>
          <p:cNvSpPr txBox="1"/>
          <p:nvPr/>
        </p:nvSpPr>
        <p:spPr>
          <a:xfrm>
            <a:off x="1008669" y="815813"/>
            <a:ext cx="11585542" cy="1287532"/>
          </a:xfrm>
          <a:prstGeom prst="rect">
            <a:avLst/>
          </a:prstGeom>
          <a:noFill/>
        </p:spPr>
        <p:txBody>
          <a:bodyPr wrap="square">
            <a:spAutoFit/>
          </a:bodyPr>
          <a:lstStyle/>
          <a:p>
            <a:pPr>
              <a:lnSpc>
                <a:spcPct val="150000"/>
              </a:lnSpc>
            </a:pPr>
            <a:r>
              <a:rPr lang="en-US" b="1" dirty="0">
                <a:solidFill>
                  <a:srgbClr val="002060"/>
                </a:solidFill>
                <a:latin typeface="Arial" panose="020B0604020202020204" pitchFamily="34" charset="0"/>
                <a:cs typeface="Arial" panose="020B0604020202020204" pitchFamily="34" charset="0"/>
              </a:rPr>
              <a:t>IVS 2025 framework in one sentence:</a:t>
            </a:r>
          </a:p>
          <a:p>
            <a:pPr>
              <a:lnSpc>
                <a:spcPct val="150000"/>
              </a:lnSpc>
            </a:pPr>
            <a:endParaRPr lang="en-US" b="1" dirty="0">
              <a:solidFill>
                <a:srgbClr val="0070C0"/>
              </a:solidFill>
              <a:latin typeface="Arial" panose="020B0604020202020204" pitchFamily="34" charset="0"/>
              <a:cs typeface="Arial" panose="020B0604020202020204" pitchFamily="34" charset="0"/>
            </a:endParaRPr>
          </a:p>
          <a:p>
            <a:pPr>
              <a:lnSpc>
                <a:spcPct val="150000"/>
              </a:lnSpc>
            </a:pPr>
            <a:r>
              <a:rPr lang="en-US" b="1" dirty="0">
                <a:solidFill>
                  <a:srgbClr val="0070C0"/>
                </a:solidFill>
                <a:latin typeface="Arial" panose="020B0604020202020204" pitchFamily="34" charset="0"/>
                <a:cs typeface="Arial" panose="020B0604020202020204" pitchFamily="34" charset="0"/>
              </a:rPr>
              <a:t>“</a:t>
            </a:r>
            <a:r>
              <a:rPr lang="en-US" b="1" i="0" dirty="0">
                <a:solidFill>
                  <a:srgbClr val="0070C0"/>
                </a:solidFill>
                <a:effectLst/>
                <a:latin typeface="Arial" panose="020B0604020202020204" pitchFamily="34" charset="0"/>
                <a:cs typeface="Arial" panose="020B0604020202020204" pitchFamily="34" charset="0"/>
              </a:rPr>
              <a:t>Valuation is no longer merely what the valuer thinks — it is what the valuer can demonstrate."</a:t>
            </a:r>
            <a:endParaRPr lang="en-IN" dirty="0">
              <a:solidFill>
                <a:srgbClr val="0070C0"/>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083FE68B-2E96-1B9C-F2C7-6EE124746014}"/>
              </a:ext>
            </a:extLst>
          </p:cNvPr>
          <p:cNvSpPr txBox="1"/>
          <p:nvPr/>
        </p:nvSpPr>
        <p:spPr>
          <a:xfrm>
            <a:off x="1178351" y="2710298"/>
            <a:ext cx="9153427" cy="954107"/>
          </a:xfrm>
          <a:prstGeom prst="rect">
            <a:avLst/>
          </a:prstGeom>
          <a:noFill/>
        </p:spPr>
        <p:txBody>
          <a:bodyPr wrap="square">
            <a:spAutoFit/>
          </a:bodyPr>
          <a:lstStyle/>
          <a:p>
            <a:pPr algn="l">
              <a:spcBef>
                <a:spcPts val="1200"/>
              </a:spcBef>
              <a:spcAft>
                <a:spcPts val="1200"/>
              </a:spcAft>
              <a:buNone/>
            </a:pPr>
            <a:r>
              <a:rPr lang="en-US" b="0" i="0" dirty="0">
                <a:solidFill>
                  <a:srgbClr val="0070C0"/>
                </a:solidFill>
                <a:effectLst/>
                <a:latin typeface="Arial" panose="020B0604020202020204" pitchFamily="34" charset="0"/>
                <a:cs typeface="Arial" panose="020B0604020202020204" pitchFamily="34" charset="0"/>
              </a:rPr>
              <a:t>"Why should I trust your value?", the answer is no longer "Because I'm the expert.“</a:t>
            </a:r>
          </a:p>
          <a:p>
            <a:pPr algn="l">
              <a:spcBef>
                <a:spcPts val="1200"/>
              </a:spcBef>
              <a:spcAft>
                <a:spcPts val="1200"/>
              </a:spcAft>
              <a:buNone/>
            </a:pPr>
            <a:r>
              <a:rPr lang="en-US" b="0" i="0" dirty="0">
                <a:solidFill>
                  <a:srgbClr val="0070C0"/>
                </a:solidFill>
                <a:effectLst/>
                <a:latin typeface="Arial" panose="020B0604020202020204" pitchFamily="34" charset="0"/>
                <a:cs typeface="Arial" panose="020B0604020202020204" pitchFamily="34" charset="0"/>
              </a:rPr>
              <a:t>The answer is: </a:t>
            </a:r>
            <a:r>
              <a:rPr lang="en-US" b="1" i="0" dirty="0">
                <a:solidFill>
                  <a:srgbClr val="0070C0"/>
                </a:solidFill>
                <a:effectLst/>
                <a:latin typeface="Arial" panose="020B0604020202020204" pitchFamily="34" charset="0"/>
                <a:cs typeface="Arial" panose="020B0604020202020204" pitchFamily="34" charset="0"/>
              </a:rPr>
              <a:t>"Because I can show you exactly how I got there."</a:t>
            </a:r>
            <a:endParaRPr lang="en-US" b="0" i="0" dirty="0">
              <a:solidFill>
                <a:srgbClr val="0070C0"/>
              </a:solidFill>
              <a:effectLst/>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26829C33-7AFA-F15A-3090-4BA941241D6F}"/>
              </a:ext>
            </a:extLst>
          </p:cNvPr>
          <p:cNvSpPr txBox="1"/>
          <p:nvPr/>
        </p:nvSpPr>
        <p:spPr>
          <a:xfrm>
            <a:off x="1385742" y="4667283"/>
            <a:ext cx="8946036" cy="872034"/>
          </a:xfrm>
          <a:prstGeom prst="rect">
            <a:avLst/>
          </a:prstGeom>
          <a:noFill/>
        </p:spPr>
        <p:txBody>
          <a:bodyPr wrap="square">
            <a:spAutoFit/>
          </a:bodyPr>
          <a:lstStyle/>
          <a:p>
            <a:pPr marL="285750" indent="-285750">
              <a:lnSpc>
                <a:spcPct val="150000"/>
              </a:lnSpc>
              <a:buFont typeface="Wingdings" panose="05000000000000000000" pitchFamily="2" charset="2"/>
              <a:buChar char="q"/>
            </a:pPr>
            <a:r>
              <a:rPr lang="en-US" dirty="0">
                <a:latin typeface="Arial" panose="020B0604020202020204" pitchFamily="34" charset="0"/>
                <a:cs typeface="Arial" panose="020B0604020202020204" pitchFamily="34" charset="0"/>
              </a:rPr>
              <a:t>Under IVS 2025, credibility does not come from how long we have practiced</a:t>
            </a:r>
          </a:p>
          <a:p>
            <a:pPr marL="285750" indent="-285750">
              <a:lnSpc>
                <a:spcPct val="150000"/>
              </a:lnSpc>
              <a:buFont typeface="Wingdings" panose="05000000000000000000" pitchFamily="2" charset="2"/>
              <a:buChar char="q"/>
            </a:pPr>
            <a:r>
              <a:rPr lang="en-US" dirty="0">
                <a:latin typeface="Arial" panose="020B0604020202020204" pitchFamily="34" charset="0"/>
                <a:cs typeface="Arial" panose="020B0604020202020204" pitchFamily="34" charset="0"/>
              </a:rPr>
              <a:t>It comes from how clearly we can demonstrate the path from data to conclusion.</a:t>
            </a:r>
            <a:endParaRPr lang="en-I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28572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3F0F5-EC64-50BC-AB15-59D7CC062B71}"/>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932F5119-2202-CE6E-A9EC-7E3F12B277CE}"/>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9473A36F-6FB8-EFB9-D104-C6D1050082CF}"/>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BF9DA7B9-DF8A-56F7-8FBB-F8943A6F92EA}"/>
              </a:ext>
            </a:extLst>
          </p:cNvPr>
          <p:cNvGraphicFramePr>
            <a:graphicFrameLocks noGrp="1"/>
          </p:cNvGraphicFramePr>
          <p:nvPr/>
        </p:nvGraphicFramePr>
        <p:xfrm>
          <a:off x="867268" y="655202"/>
          <a:ext cx="8898902" cy="6020562"/>
        </p:xfrm>
        <a:graphic>
          <a:graphicData uri="http://schemas.openxmlformats.org/drawingml/2006/table">
            <a:tbl>
              <a:tblPr firstRow="1" firstCol="1" bandRow="1"/>
              <a:tblGrid>
                <a:gridCol w="3085943">
                  <a:extLst>
                    <a:ext uri="{9D8B030D-6E8A-4147-A177-3AD203B41FA5}">
                      <a16:colId xmlns:a16="http://schemas.microsoft.com/office/drawing/2014/main" val="3657082129"/>
                    </a:ext>
                  </a:extLst>
                </a:gridCol>
                <a:gridCol w="5812959">
                  <a:extLst>
                    <a:ext uri="{9D8B030D-6E8A-4147-A177-3AD203B41FA5}">
                      <a16:colId xmlns:a16="http://schemas.microsoft.com/office/drawing/2014/main" val="1674318103"/>
                    </a:ext>
                  </a:extLst>
                </a:gridCol>
              </a:tblGrid>
              <a:tr h="125293">
                <a:tc>
                  <a:txBody>
                    <a:bodyPr/>
                    <a:lstStyle/>
                    <a:p>
                      <a:pPr>
                        <a:lnSpc>
                          <a:spcPct val="150000"/>
                        </a:lnSpc>
                        <a:spcAft>
                          <a:spcPts val="800"/>
                        </a:spcAft>
                        <a:buNone/>
                      </a:pPr>
                      <a:r>
                        <a:rPr lang="en-IN" sz="13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Stage</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3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Key Questions to Ask</a:t>
                      </a:r>
                      <a:endParaRPr lang="en-IN" sz="130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2446656735"/>
                  </a:ext>
                </a:extLst>
              </a:tr>
              <a:tr h="679075">
                <a:tc>
                  <a:txBody>
                    <a:bodyPr/>
                    <a:lstStyle/>
                    <a:p>
                      <a:pPr>
                        <a:lnSpc>
                          <a:spcPct val="150000"/>
                        </a:lnSpc>
                        <a:spcAft>
                          <a:spcPts val="800"/>
                        </a:spcAft>
                        <a:buNone/>
                      </a:pPr>
                      <a:r>
                        <a:rPr lang="en-IN" sz="13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Inspection / Physical Evidence</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Have I physically inspected this asset? If not, why?</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Does the condition match the description provided?</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Are there visible signs of wear, damage, or obsolescence?</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Is the asset in use, idle, or underutilized?</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171020831"/>
                  </a:ext>
                </a:extLst>
              </a:tr>
              <a:tr h="955965">
                <a:tc>
                  <a:txBody>
                    <a:bodyPr/>
                    <a:lstStyle/>
                    <a:p>
                      <a:pPr>
                        <a:lnSpc>
                          <a:spcPct val="150000"/>
                        </a:lnSpc>
                        <a:spcAft>
                          <a:spcPts val="800"/>
                        </a:spcAft>
                        <a:buNone/>
                      </a:pPr>
                      <a:r>
                        <a:rPr lang="en-IN" sz="1300" b="1">
                          <a:effectLst/>
                          <a:latin typeface="Arial" panose="020B0604020202020204" pitchFamily="34" charset="0"/>
                          <a:ea typeface="Times New Roman" panose="02020603050405020304" pitchFamily="18" charset="0"/>
                          <a:cs typeface="Arial" panose="020B0604020202020204" pitchFamily="34" charset="0"/>
                        </a:rPr>
                        <a:t>Data (IVS 104)</a:t>
                      </a:r>
                      <a:endParaRPr lang="en-IN" sz="130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300" dirty="0">
                          <a:effectLst/>
                          <a:latin typeface="Arial" panose="020B0604020202020204" pitchFamily="34" charset="0"/>
                          <a:ea typeface="Times New Roman" panose="02020603050405020304" pitchFamily="18" charset="0"/>
                          <a:cs typeface="Arial" panose="020B0604020202020204" pitchFamily="34" charset="0"/>
                        </a:rPr>
                        <a:t>• Where did this comparable sale come from? Is it truly comparable?</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Is this replacement cost current or historical?</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Who provided this useful life estimate? What is their basis?</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Have I considered functional or economic obsolescence?</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572743258"/>
                  </a:ext>
                </a:extLst>
              </a:tr>
              <a:tr h="955965">
                <a:tc>
                  <a:txBody>
                    <a:bodyPr/>
                    <a:lstStyle/>
                    <a:p>
                      <a:pPr>
                        <a:lnSpc>
                          <a:spcPct val="150000"/>
                        </a:lnSpc>
                        <a:spcAft>
                          <a:spcPts val="800"/>
                        </a:spcAft>
                        <a:buNone/>
                      </a:pPr>
                      <a:r>
                        <a:rPr lang="en-IN" sz="13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Model (IVS 105)</a:t>
                      </a:r>
                      <a:endParaRPr lang="en-IN" sz="130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Is the market approach appropriate given available comparable?</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If using cost approach, have I applied correct depreciation?</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Does the income approach reflect actual or potential income?</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Have I cross-checked with an alternative method?</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163353467"/>
                  </a:ext>
                </a:extLst>
              </a:tr>
              <a:tr h="955965">
                <a:tc>
                  <a:txBody>
                    <a:bodyPr/>
                    <a:lstStyle/>
                    <a:p>
                      <a:pPr>
                        <a:lnSpc>
                          <a:spcPct val="150000"/>
                        </a:lnSpc>
                        <a:spcAft>
                          <a:spcPts val="800"/>
                        </a:spcAft>
                        <a:buNone/>
                      </a:pPr>
                      <a:r>
                        <a:rPr lang="en-IN" sz="1300" b="1">
                          <a:effectLst/>
                          <a:latin typeface="Arial" panose="020B0604020202020204" pitchFamily="34" charset="0"/>
                          <a:ea typeface="Times New Roman" panose="02020603050405020304" pitchFamily="18" charset="0"/>
                          <a:cs typeface="Arial" panose="020B0604020202020204" pitchFamily="34" charset="0"/>
                        </a:rPr>
                        <a:t>Judgement (IVS 105)</a:t>
                      </a:r>
                      <a:endParaRPr lang="en-IN" sz="130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300" dirty="0">
                          <a:effectLst/>
                          <a:latin typeface="Arial" panose="020B0604020202020204" pitchFamily="34" charset="0"/>
                          <a:ea typeface="Times New Roman" panose="02020603050405020304" pitchFamily="18" charset="0"/>
                          <a:cs typeface="Arial" panose="020B0604020202020204" pitchFamily="34" charset="0"/>
                        </a:rPr>
                        <a:t>• Which approach is most reliable given the asset and data?</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What adjustments are necessary for condition, location, or age?</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Are my final assumptions internally consistent?</a:t>
                      </a:r>
                      <a:br>
                        <a:rPr lang="en-IN" sz="1300" dirty="0">
                          <a:effectLst/>
                          <a:latin typeface="Arial" panose="020B0604020202020204" pitchFamily="34" charset="0"/>
                          <a:ea typeface="Times New Roman" panose="02020603050405020304" pitchFamily="18" charset="0"/>
                          <a:cs typeface="Arial" panose="020B0604020202020204" pitchFamily="34" charset="0"/>
                        </a:rPr>
                      </a:br>
                      <a:r>
                        <a:rPr lang="en-IN" sz="1300" dirty="0">
                          <a:effectLst/>
                          <a:latin typeface="Arial" panose="020B0604020202020204" pitchFamily="34" charset="0"/>
                          <a:ea typeface="Times New Roman" panose="02020603050405020304" pitchFamily="18" charset="0"/>
                          <a:cs typeface="Arial" panose="020B0604020202020204" pitchFamily="34" charset="0"/>
                        </a:rPr>
                        <a:t>• Is the conclusion reasonable, not just mathematically correct?</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4185770491"/>
                  </a:ext>
                </a:extLst>
              </a:tr>
              <a:tr h="679075">
                <a:tc>
                  <a:txBody>
                    <a:bodyPr/>
                    <a:lstStyle/>
                    <a:p>
                      <a:pPr>
                        <a:lnSpc>
                          <a:spcPct val="150000"/>
                        </a:lnSpc>
                        <a:spcAft>
                          <a:spcPts val="800"/>
                        </a:spcAft>
                        <a:buNone/>
                      </a:pPr>
                      <a:r>
                        <a:rPr lang="en-IN" sz="13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Documentation (IVS 106)</a:t>
                      </a:r>
                      <a:endParaRPr lang="en-IN" sz="130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Have I documented my inspection findings?</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Can a reviewer understand my adjustments?</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Have I explained why I rejected alternative approaches?</a:t>
                      </a:r>
                      <a:b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Would this withstand audit or regulatory scrutiny?</a:t>
                      </a:r>
                      <a:endParaRPr lang="en-IN" sz="1300" dirty="0">
                        <a:effectLst/>
                        <a:latin typeface="Arial" panose="020B0604020202020204" pitchFamily="34" charset="0"/>
                        <a:ea typeface="Calibri" panose="020F0502020204030204" pitchFamily="34" charset="0"/>
                        <a:cs typeface="Arial" panose="020B0604020202020204" pitchFamily="34" charset="0"/>
                      </a:endParaRPr>
                    </a:p>
                  </a:txBody>
                  <a:tcPr marL="39348" marR="39348"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684315665"/>
                  </a:ext>
                </a:extLst>
              </a:tr>
            </a:tbl>
          </a:graphicData>
        </a:graphic>
      </p:graphicFrame>
      <p:sp>
        <p:nvSpPr>
          <p:cNvPr id="4" name="TextBox 3">
            <a:extLst>
              <a:ext uri="{FF2B5EF4-FFF2-40B4-BE49-F238E27FC236}">
                <a16:creationId xmlns:a16="http://schemas.microsoft.com/office/drawing/2014/main" id="{5A4AA2CD-E51B-32BB-F286-F0EE3846077E}"/>
              </a:ext>
            </a:extLst>
          </p:cNvPr>
          <p:cNvSpPr txBox="1"/>
          <p:nvPr/>
        </p:nvSpPr>
        <p:spPr>
          <a:xfrm>
            <a:off x="6378804" y="468869"/>
            <a:ext cx="6108568" cy="372666"/>
          </a:xfrm>
          <a:prstGeom prst="rect">
            <a:avLst/>
          </a:prstGeom>
          <a:noFill/>
        </p:spPr>
        <p:txBody>
          <a:bodyPr wrap="square">
            <a:spAutoFit/>
          </a:bodyPr>
          <a:lstStyle/>
          <a:p>
            <a:pPr>
              <a:lnSpc>
                <a:spcPts val="2250"/>
              </a:lnSpc>
              <a:spcBef>
                <a:spcPts val="2400"/>
              </a:spcBef>
              <a:spcAft>
                <a:spcPts val="1200"/>
              </a:spcAft>
              <a:buNone/>
            </a:pPr>
            <a:r>
              <a:rPr lang="en-IN" sz="1800" b="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Key Questions for Tangible Valuation under IVS 2025</a:t>
            </a:r>
            <a:endParaRPr lang="en-IN" sz="1600" dirty="0">
              <a:effectLst/>
              <a:latin typeface="Calibri" panose="020F0502020204030204" pitchFamily="34" charset="0"/>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2884130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99332-3228-55AB-47C2-01C11051FB56}"/>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F1BDAB3-E616-5A23-6548-88AFFCA372F6}"/>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703D8D4F-E0CF-5D15-E3A6-B7A25ABDFE52}"/>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42760B4F-8D5F-129B-E8F1-75CB7CA71164}"/>
              </a:ext>
            </a:extLst>
          </p:cNvPr>
          <p:cNvGraphicFramePr>
            <a:graphicFrameLocks noGrp="1"/>
          </p:cNvGraphicFramePr>
          <p:nvPr>
            <p:extLst>
              <p:ext uri="{D42A27DB-BD31-4B8C-83A1-F6EECF244321}">
                <p14:modId xmlns:p14="http://schemas.microsoft.com/office/powerpoint/2010/main" val="4181068848"/>
              </p:ext>
            </p:extLst>
          </p:nvPr>
        </p:nvGraphicFramePr>
        <p:xfrm>
          <a:off x="1352746" y="1187779"/>
          <a:ext cx="9794449" cy="4993640"/>
        </p:xfrm>
        <a:graphic>
          <a:graphicData uri="http://schemas.openxmlformats.org/drawingml/2006/table">
            <a:tbl>
              <a:tblPr firstRow="1" firstCol="1" bandRow="1"/>
              <a:tblGrid>
                <a:gridCol w="4265629">
                  <a:extLst>
                    <a:ext uri="{9D8B030D-6E8A-4147-A177-3AD203B41FA5}">
                      <a16:colId xmlns:a16="http://schemas.microsoft.com/office/drawing/2014/main" val="1579167654"/>
                    </a:ext>
                  </a:extLst>
                </a:gridCol>
                <a:gridCol w="5528820">
                  <a:extLst>
                    <a:ext uri="{9D8B030D-6E8A-4147-A177-3AD203B41FA5}">
                      <a16:colId xmlns:a16="http://schemas.microsoft.com/office/drawing/2014/main" val="3452559725"/>
                    </a:ext>
                  </a:extLst>
                </a:gridCol>
              </a:tblGrid>
              <a:tr h="321837">
                <a:tc>
                  <a:txBody>
                    <a:bodyPr/>
                    <a:lstStyle/>
                    <a:p>
                      <a:pPr>
                        <a:lnSpc>
                          <a:spcPct val="150000"/>
                        </a:lnSpc>
                        <a:spcAft>
                          <a:spcPts val="800"/>
                        </a:spcAft>
                        <a:buNone/>
                      </a:pPr>
                      <a:r>
                        <a:rPr lang="en-IN"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Pitfall</a:t>
                      </a:r>
                      <a:endParaRPr lang="en-IN"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Why It Fails Under IVS 2025</a:t>
                      </a:r>
                      <a:endParaRPr lang="en-IN"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3509218282"/>
                  </a:ext>
                </a:extLst>
              </a:tr>
              <a:tr h="677457">
                <a:tc>
                  <a:txBody>
                    <a:bodyPr/>
                    <a:lstStyle/>
                    <a:p>
                      <a:pPr>
                        <a:lnSpc>
                          <a:spcPct val="150000"/>
                        </a:lnSpc>
                        <a:spcAft>
                          <a:spcPts val="800"/>
                        </a:spcAft>
                        <a:buNone/>
                      </a:pPr>
                      <a:r>
                        <a:rPr lang="en-IN" sz="1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Skipping physical inspection</a:t>
                      </a:r>
                      <a:endParaRPr lang="en-IN"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Fails IVS 104 — condition is a critical input; cannot be assumed</a:t>
                      </a:r>
                      <a:endParaRPr lang="en-IN"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616287437"/>
                  </a:ext>
                </a:extLst>
              </a:tr>
              <a:tr h="677457">
                <a:tc>
                  <a:txBody>
                    <a:bodyPr/>
                    <a:lstStyle/>
                    <a:p>
                      <a:pPr>
                        <a:lnSpc>
                          <a:spcPct val="150000"/>
                        </a:lnSpc>
                        <a:spcAft>
                          <a:spcPts val="800"/>
                        </a:spcAft>
                        <a:buNone/>
                      </a:pPr>
                      <a:r>
                        <a:rPr lang="en-IN" sz="1800" b="1" dirty="0">
                          <a:effectLst/>
                          <a:latin typeface="Arial" panose="020B0604020202020204" pitchFamily="34" charset="0"/>
                          <a:ea typeface="Times New Roman" panose="02020603050405020304" pitchFamily="18" charset="0"/>
                          <a:cs typeface="Arial" panose="020B0604020202020204" pitchFamily="34" charset="0"/>
                        </a:rPr>
                        <a:t>Accepting book cost without verification</a:t>
                      </a:r>
                      <a:endParaRPr lang="en-IN"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800">
                          <a:effectLst/>
                          <a:latin typeface="Arial" panose="020B0604020202020204" pitchFamily="34" charset="0"/>
                          <a:ea typeface="Times New Roman" panose="02020603050405020304" pitchFamily="18" charset="0"/>
                          <a:cs typeface="Arial" panose="020B0604020202020204" pitchFamily="34" charset="0"/>
                        </a:rPr>
                        <a:t>Fails IVS 104 — historical cost may not reflect current replacement cost</a:t>
                      </a:r>
                      <a:endParaRPr lang="en-IN"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593001843"/>
                  </a:ext>
                </a:extLst>
              </a:tr>
              <a:tr h="677457">
                <a:tc>
                  <a:txBody>
                    <a:bodyPr/>
                    <a:lstStyle/>
                    <a:p>
                      <a:pPr>
                        <a:lnSpc>
                          <a:spcPct val="150000"/>
                        </a:lnSpc>
                        <a:spcAft>
                          <a:spcPts val="800"/>
                        </a:spcAft>
                        <a:buNone/>
                      </a:pPr>
                      <a:r>
                        <a:rPr lang="en-IN" sz="1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Ignoring functional obsolescence</a:t>
                      </a:r>
                      <a:endParaRPr lang="en-IN"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Fails IVS 105 — asset may be technologically outdated even if physically sound</a:t>
                      </a:r>
                      <a:endParaRPr lang="en-IN"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856889278"/>
                  </a:ext>
                </a:extLst>
              </a:tr>
              <a:tr h="677457">
                <a:tc>
                  <a:txBody>
                    <a:bodyPr/>
                    <a:lstStyle/>
                    <a:p>
                      <a:pPr>
                        <a:lnSpc>
                          <a:spcPct val="150000"/>
                        </a:lnSpc>
                        <a:spcAft>
                          <a:spcPts val="800"/>
                        </a:spcAft>
                        <a:buNone/>
                      </a:pPr>
                      <a:r>
                        <a:rPr lang="en-IN" sz="1800" b="1">
                          <a:effectLst/>
                          <a:latin typeface="Arial" panose="020B0604020202020204" pitchFamily="34" charset="0"/>
                          <a:ea typeface="Times New Roman" panose="02020603050405020304" pitchFamily="18" charset="0"/>
                          <a:cs typeface="Arial" panose="020B0604020202020204" pitchFamily="34" charset="0"/>
                        </a:rPr>
                        <a:t>Using unadjusted comparables</a:t>
                      </a:r>
                      <a:endParaRPr lang="en-IN"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800" dirty="0">
                          <a:effectLst/>
                          <a:latin typeface="Arial" panose="020B0604020202020204" pitchFamily="34" charset="0"/>
                          <a:ea typeface="Times New Roman" panose="02020603050405020304" pitchFamily="18" charset="0"/>
                          <a:cs typeface="Arial" panose="020B0604020202020204" pitchFamily="34" charset="0"/>
                        </a:rPr>
                        <a:t>Fails IVS 104 — every comparable requires adjustment for differences</a:t>
                      </a:r>
                      <a:endParaRPr lang="en-IN"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730315297"/>
                  </a:ext>
                </a:extLst>
              </a:tr>
              <a:tr h="677457">
                <a:tc>
                  <a:txBody>
                    <a:bodyPr/>
                    <a:lstStyle/>
                    <a:p>
                      <a:pPr>
                        <a:lnSpc>
                          <a:spcPct val="150000"/>
                        </a:lnSpc>
                        <a:spcAft>
                          <a:spcPts val="800"/>
                        </a:spcAft>
                        <a:buNone/>
                      </a:pPr>
                      <a:r>
                        <a:rPr lang="en-IN" sz="1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Single-method reliance without cross-check</a:t>
                      </a:r>
                      <a:endParaRPr lang="en-IN"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Fails IVS 105 — no reconciliation of value indications</a:t>
                      </a:r>
                      <a:endParaRPr lang="en-IN"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47206487"/>
                  </a:ext>
                </a:extLst>
              </a:tr>
              <a:tr h="677457">
                <a:tc>
                  <a:txBody>
                    <a:bodyPr/>
                    <a:lstStyle/>
                    <a:p>
                      <a:pPr>
                        <a:lnSpc>
                          <a:spcPct val="150000"/>
                        </a:lnSpc>
                        <a:spcAft>
                          <a:spcPts val="800"/>
                        </a:spcAft>
                        <a:buNone/>
                      </a:pPr>
                      <a:r>
                        <a:rPr lang="en-IN" sz="1800" b="1">
                          <a:effectLst/>
                          <a:latin typeface="Arial" panose="020B0604020202020204" pitchFamily="34" charset="0"/>
                          <a:ea typeface="Times New Roman" panose="02020603050405020304" pitchFamily="18" charset="0"/>
                          <a:cs typeface="Arial" panose="020B0604020202020204" pitchFamily="34" charset="0"/>
                        </a:rPr>
                        <a:t>Inadequate documentation of condition</a:t>
                      </a:r>
                      <a:endParaRPr lang="en-IN"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800" dirty="0">
                          <a:effectLst/>
                          <a:latin typeface="Arial" panose="020B0604020202020204" pitchFamily="34" charset="0"/>
                          <a:ea typeface="Times New Roman" panose="02020603050405020304" pitchFamily="18" charset="0"/>
                          <a:cs typeface="Arial" panose="020B0604020202020204" pitchFamily="34" charset="0"/>
                        </a:rPr>
                        <a:t>Fails IVS 106 — conclusion is not transparent or verifiable</a:t>
                      </a:r>
                      <a:endParaRPr lang="en-IN"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27806146"/>
                  </a:ext>
                </a:extLst>
              </a:tr>
            </a:tbl>
          </a:graphicData>
        </a:graphic>
      </p:graphicFrame>
      <p:sp>
        <p:nvSpPr>
          <p:cNvPr id="5" name="TextBox 4">
            <a:extLst>
              <a:ext uri="{FF2B5EF4-FFF2-40B4-BE49-F238E27FC236}">
                <a16:creationId xmlns:a16="http://schemas.microsoft.com/office/drawing/2014/main" id="{1E06A82F-5B1B-4720-EED8-240102980FD3}"/>
              </a:ext>
            </a:extLst>
          </p:cNvPr>
          <p:cNvSpPr txBox="1"/>
          <p:nvPr/>
        </p:nvSpPr>
        <p:spPr>
          <a:xfrm>
            <a:off x="3041716" y="496820"/>
            <a:ext cx="6108568" cy="359522"/>
          </a:xfrm>
          <a:prstGeom prst="rect">
            <a:avLst/>
          </a:prstGeom>
          <a:noFill/>
        </p:spPr>
        <p:txBody>
          <a:bodyPr wrap="square">
            <a:spAutoFit/>
          </a:bodyPr>
          <a:lstStyle/>
          <a:p>
            <a:pPr>
              <a:lnSpc>
                <a:spcPts val="2250"/>
              </a:lnSpc>
              <a:spcBef>
                <a:spcPts val="2400"/>
              </a:spcBef>
              <a:spcAft>
                <a:spcPts val="1200"/>
              </a:spcAft>
              <a:buNone/>
            </a:pPr>
            <a:r>
              <a:rPr lang="en-IN" sz="1400" b="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Common Pitfalls in Tangible Valuation</a:t>
            </a:r>
            <a:endParaRPr lang="en-IN" sz="1100" dirty="0">
              <a:effectLst/>
              <a:latin typeface="Calibri" panose="020F0502020204030204" pitchFamily="34" charset="0"/>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2421841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4FEB9-9D17-D6C5-DFB5-39BBAB2818B2}"/>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E2E34F8-BFA2-F315-750F-D4F2F26AC4C7}"/>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BB274143-2735-45F4-AFFF-634AACAB3C36}"/>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1AAAFF2A-20CC-8F37-67E6-C42C7682F4D4}"/>
              </a:ext>
            </a:extLst>
          </p:cNvPr>
          <p:cNvGraphicFramePr>
            <a:graphicFrameLocks noGrp="1"/>
          </p:cNvGraphicFramePr>
          <p:nvPr>
            <p:extLst>
              <p:ext uri="{D42A27DB-BD31-4B8C-83A1-F6EECF244321}">
                <p14:modId xmlns:p14="http://schemas.microsoft.com/office/powerpoint/2010/main" val="2292413927"/>
              </p:ext>
            </p:extLst>
          </p:nvPr>
        </p:nvGraphicFramePr>
        <p:xfrm>
          <a:off x="725864" y="1162246"/>
          <a:ext cx="10897385" cy="4962400"/>
        </p:xfrm>
        <a:graphic>
          <a:graphicData uri="http://schemas.openxmlformats.org/drawingml/2006/table">
            <a:tbl>
              <a:tblPr firstRow="1" firstCol="1" bandRow="1"/>
              <a:tblGrid>
                <a:gridCol w="2232239">
                  <a:extLst>
                    <a:ext uri="{9D8B030D-6E8A-4147-A177-3AD203B41FA5}">
                      <a16:colId xmlns:a16="http://schemas.microsoft.com/office/drawing/2014/main" val="615096904"/>
                    </a:ext>
                  </a:extLst>
                </a:gridCol>
                <a:gridCol w="5713704">
                  <a:extLst>
                    <a:ext uri="{9D8B030D-6E8A-4147-A177-3AD203B41FA5}">
                      <a16:colId xmlns:a16="http://schemas.microsoft.com/office/drawing/2014/main" val="206465890"/>
                    </a:ext>
                  </a:extLst>
                </a:gridCol>
                <a:gridCol w="2951442">
                  <a:extLst>
                    <a:ext uri="{9D8B030D-6E8A-4147-A177-3AD203B41FA5}">
                      <a16:colId xmlns:a16="http://schemas.microsoft.com/office/drawing/2014/main" val="1781717920"/>
                    </a:ext>
                  </a:extLst>
                </a:gridCol>
              </a:tblGrid>
              <a:tr h="182145">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Approach</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Typical Application</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When to Be Skeptical</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3890199062"/>
                  </a:ext>
                </a:extLst>
              </a:tr>
              <a:tr h="1188467">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Market Approach</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Assets with active secondary markets (vehicles, equipment, standard buildings)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Comparables are few or outdated</a:t>
                      </a:r>
                      <a:b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Adjustments are large or subjective</a:t>
                      </a:r>
                      <a:b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Market is distressed or illiquid</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20598355"/>
                  </a:ext>
                </a:extLst>
              </a:tr>
              <a:tr h="1590995">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Arial" panose="020B0604020202020204" pitchFamily="34" charset="0"/>
                        </a:rPr>
                        <a:t>Cost Approach (DRC)</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Specialized assets with no market (plant, infrastructure, specialized buildings)</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Arial" panose="020B0604020202020204" pitchFamily="34" charset="0"/>
                        </a:rPr>
                        <a:t>• Replacement cost is based on historical data</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Depreciation rates are "standard" not asset-specific</a:t>
                      </a:r>
                      <a:br>
                        <a:rPr lang="en-IN" sz="1400" dirty="0">
                          <a:effectLst/>
                          <a:latin typeface="Arial" panose="020B0604020202020204" pitchFamily="34" charset="0"/>
                          <a:ea typeface="Times New Roman" panose="02020603050405020304" pitchFamily="18" charset="0"/>
                          <a:cs typeface="Arial" panose="020B0604020202020204" pitchFamily="34" charset="0"/>
                        </a:rPr>
                      </a:br>
                      <a:r>
                        <a:rPr lang="en-IN" sz="1400" dirty="0">
                          <a:effectLst/>
                          <a:latin typeface="Arial" panose="020B0604020202020204" pitchFamily="34" charset="0"/>
                          <a:ea typeface="Times New Roman" panose="02020603050405020304" pitchFamily="18" charset="0"/>
                          <a:cs typeface="Arial" panose="020B0604020202020204" pitchFamily="34" charset="0"/>
                        </a:rPr>
                        <a:t>• Obsolescence is ignored or underestimated</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602154416"/>
                  </a:ext>
                </a:extLst>
              </a:tr>
              <a:tr h="1389731">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Income Approach</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Income-producing tangible assets (rental property, infrastructure with revenue)</a:t>
                      </a:r>
                      <a:endParaRPr lang="en-IN" sz="140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Income projections are optimistic</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Vacancy / collection loss assumptions are low</a:t>
                      </a:r>
                      <a:b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IN"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Discount rate does not reflect asset risk</a:t>
                      </a:r>
                      <a:endParaRPr lang="en-IN" sz="1400" dirty="0">
                        <a:effectLst/>
                        <a:latin typeface="Arial" panose="020B0604020202020204" pitchFamily="34" charset="0"/>
                        <a:ea typeface="Calibri" panose="020F0502020204030204" pitchFamily="34" charset="0"/>
                        <a:cs typeface="Arial" panose="020B0604020202020204" pitchFamily="34" charset="0"/>
                      </a:endParaRPr>
                    </a:p>
                  </a:txBody>
                  <a:tcPr marL="57201" marR="57201"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739732330"/>
                  </a:ext>
                </a:extLst>
              </a:tr>
            </a:tbl>
          </a:graphicData>
        </a:graphic>
      </p:graphicFrame>
      <p:sp>
        <p:nvSpPr>
          <p:cNvPr id="5" name="TextBox 4">
            <a:extLst>
              <a:ext uri="{FF2B5EF4-FFF2-40B4-BE49-F238E27FC236}">
                <a16:creationId xmlns:a16="http://schemas.microsoft.com/office/drawing/2014/main" id="{772DCF03-86F0-A8E5-0001-2255EBCA8F3D}"/>
              </a:ext>
            </a:extLst>
          </p:cNvPr>
          <p:cNvSpPr txBox="1"/>
          <p:nvPr/>
        </p:nvSpPr>
        <p:spPr>
          <a:xfrm>
            <a:off x="1498862" y="494627"/>
            <a:ext cx="7170655" cy="372666"/>
          </a:xfrm>
          <a:prstGeom prst="rect">
            <a:avLst/>
          </a:prstGeom>
          <a:noFill/>
        </p:spPr>
        <p:txBody>
          <a:bodyPr wrap="square">
            <a:spAutoFit/>
          </a:bodyPr>
          <a:lstStyle/>
          <a:p>
            <a:pPr>
              <a:lnSpc>
                <a:spcPts val="2250"/>
              </a:lnSpc>
              <a:spcBef>
                <a:spcPts val="2400"/>
              </a:spcBef>
              <a:spcAft>
                <a:spcPts val="1200"/>
              </a:spcAft>
              <a:buNone/>
            </a:pPr>
            <a:r>
              <a:rPr lang="en-IN" sz="1800" b="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Tangible Asset Valuation: Approaches &amp; When to Question</a:t>
            </a:r>
            <a:endParaRPr lang="en-IN" sz="1600" dirty="0">
              <a:effectLst/>
              <a:latin typeface="Calibri" panose="020F0502020204030204" pitchFamily="34" charset="0"/>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3649748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E5185-358F-03C9-FDFF-E4B2B2AB0F30}"/>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57FBC8BB-0F98-6C9A-EE60-92BEF4B24FD3}"/>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8D457F2D-76DA-3326-9217-D4C8C9A6A3CB}"/>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71EADC41-3F26-03AF-7C16-AD615DFA22D7}"/>
              </a:ext>
            </a:extLst>
          </p:cNvPr>
          <p:cNvGraphicFramePr>
            <a:graphicFrameLocks noGrp="1"/>
          </p:cNvGraphicFramePr>
          <p:nvPr>
            <p:extLst>
              <p:ext uri="{D42A27DB-BD31-4B8C-83A1-F6EECF244321}">
                <p14:modId xmlns:p14="http://schemas.microsoft.com/office/powerpoint/2010/main" val="419102352"/>
              </p:ext>
            </p:extLst>
          </p:nvPr>
        </p:nvGraphicFramePr>
        <p:xfrm>
          <a:off x="1574277" y="1461157"/>
          <a:ext cx="8191893" cy="3561249"/>
        </p:xfrm>
        <a:graphic>
          <a:graphicData uri="http://schemas.openxmlformats.org/drawingml/2006/table">
            <a:tbl>
              <a:tblPr firstRow="1" firstCol="1" bandRow="1"/>
              <a:tblGrid>
                <a:gridCol w="2730631">
                  <a:extLst>
                    <a:ext uri="{9D8B030D-6E8A-4147-A177-3AD203B41FA5}">
                      <a16:colId xmlns:a16="http://schemas.microsoft.com/office/drawing/2014/main" val="1200102081"/>
                    </a:ext>
                  </a:extLst>
                </a:gridCol>
                <a:gridCol w="2730631">
                  <a:extLst>
                    <a:ext uri="{9D8B030D-6E8A-4147-A177-3AD203B41FA5}">
                      <a16:colId xmlns:a16="http://schemas.microsoft.com/office/drawing/2014/main" val="107842869"/>
                    </a:ext>
                  </a:extLst>
                </a:gridCol>
                <a:gridCol w="2730631">
                  <a:extLst>
                    <a:ext uri="{9D8B030D-6E8A-4147-A177-3AD203B41FA5}">
                      <a16:colId xmlns:a16="http://schemas.microsoft.com/office/drawing/2014/main" val="3127015139"/>
                    </a:ext>
                  </a:extLst>
                </a:gridCol>
              </a:tblGrid>
              <a:tr h="332067">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Type of Obsolescence</a:t>
                      </a:r>
                      <a:endParaRPr lang="en-IN" sz="1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Description</a:t>
                      </a:r>
                      <a:endParaRPr lang="en-IN" sz="1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What to Verify</a:t>
                      </a:r>
                      <a:endParaRPr lang="en-IN" sz="1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1641614157"/>
                  </a:ext>
                </a:extLst>
              </a:tr>
              <a:tr h="1076394">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Physical Deterioration</a:t>
                      </a:r>
                      <a:endParaRPr lang="en-IN" sz="1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Wear and tear from use or exposure</a:t>
                      </a:r>
                      <a:endParaRPr lang="en-IN" sz="1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Inspection, maintenance records, remaining life assessment</a:t>
                      </a:r>
                      <a:endParaRPr lang="en-IN" sz="1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724798497"/>
                  </a:ext>
                </a:extLst>
              </a:tr>
              <a:tr h="1076394">
                <a:tc>
                  <a:txBody>
                    <a:bodyPr/>
                    <a:lstStyle/>
                    <a:p>
                      <a:pPr>
                        <a:lnSpc>
                          <a:spcPct val="150000"/>
                        </a:lnSpc>
                        <a:spcAft>
                          <a:spcPts val="800"/>
                        </a:spcAft>
                        <a:buNone/>
                      </a:pPr>
                      <a:r>
                        <a:rPr lang="en-IN" sz="1400" b="1" dirty="0">
                          <a:effectLst/>
                          <a:latin typeface="Arial" panose="020B0604020202020204" pitchFamily="34" charset="0"/>
                          <a:ea typeface="Times New Roman" panose="02020603050405020304" pitchFamily="18" charset="0"/>
                          <a:cs typeface="Mangal" panose="02040503050203030202" pitchFamily="18" charset="0"/>
                        </a:rPr>
                        <a:t>Functional Obsolescence</a:t>
                      </a:r>
                      <a:endParaRPr lang="en-IN" sz="1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Mangal" panose="02040503050203030202" pitchFamily="18" charset="0"/>
                        </a:rPr>
                        <a:t>Asset design is outdated; inefficient</a:t>
                      </a:r>
                      <a:endParaRPr lang="en-IN" sz="1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a:effectLst/>
                          <a:latin typeface="Arial" panose="020B0604020202020204" pitchFamily="34" charset="0"/>
                          <a:ea typeface="Times New Roman" panose="02020603050405020304" pitchFamily="18" charset="0"/>
                          <a:cs typeface="Mangal" panose="02040503050203030202" pitchFamily="18" charset="0"/>
                        </a:rPr>
                        <a:t>Technology comparison, operating cost analysis, productivity benchmarks</a:t>
                      </a:r>
                      <a:endParaRPr lang="en-IN" sz="1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162676243"/>
                  </a:ext>
                </a:extLst>
              </a:tr>
              <a:tr h="1076394">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Economic / External Obsolescence</a:t>
                      </a:r>
                      <a:endParaRPr lang="en-IN" sz="1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External factors reduce value (regulation, market decline, location)</a:t>
                      </a:r>
                      <a:endParaRPr lang="en-IN" sz="11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Market analysis, regulatory review, demand assessment</a:t>
                      </a:r>
                      <a:endParaRPr lang="en-IN" sz="11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50145370"/>
                  </a:ext>
                </a:extLst>
              </a:tr>
            </a:tbl>
          </a:graphicData>
        </a:graphic>
      </p:graphicFrame>
      <p:sp>
        <p:nvSpPr>
          <p:cNvPr id="6" name="TextBox 5">
            <a:extLst>
              <a:ext uri="{FF2B5EF4-FFF2-40B4-BE49-F238E27FC236}">
                <a16:creationId xmlns:a16="http://schemas.microsoft.com/office/drawing/2014/main" id="{AADD77B5-6640-0C3E-502E-6D2A657651CE}"/>
              </a:ext>
            </a:extLst>
          </p:cNvPr>
          <p:cNvSpPr txBox="1"/>
          <p:nvPr/>
        </p:nvSpPr>
        <p:spPr>
          <a:xfrm>
            <a:off x="3041716" y="696188"/>
            <a:ext cx="6108568" cy="359522"/>
          </a:xfrm>
          <a:prstGeom prst="rect">
            <a:avLst/>
          </a:prstGeom>
          <a:noFill/>
        </p:spPr>
        <p:txBody>
          <a:bodyPr wrap="square">
            <a:spAutoFit/>
          </a:bodyPr>
          <a:lstStyle/>
          <a:p>
            <a:pPr>
              <a:lnSpc>
                <a:spcPts val="2250"/>
              </a:lnSpc>
              <a:spcBef>
                <a:spcPts val="2400"/>
              </a:spcBef>
              <a:spcAft>
                <a:spcPts val="1200"/>
              </a:spcAft>
              <a:buNone/>
            </a:pPr>
            <a:r>
              <a:rPr lang="en-IN" sz="1400" b="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Physical vs. Economic Obsolescence: What to Challenge</a:t>
            </a:r>
            <a:endParaRPr lang="en-IN" sz="1400" b="1" dirty="0">
              <a:effectLst/>
              <a:latin typeface="Calibri" panose="020F0502020204030204" pitchFamily="34" charset="0"/>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14358507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EEF7A-8325-77A7-4D85-D311C5F3800C}"/>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94AFFCBB-EA92-C94B-C382-8607BE9DF093}"/>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EC249B35-67FC-9333-6CC5-1E49BBE08088}"/>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6125224B-ACF5-9B8A-ECC1-AA5A1559823A}"/>
              </a:ext>
            </a:extLst>
          </p:cNvPr>
          <p:cNvGraphicFramePr>
            <a:graphicFrameLocks noGrp="1"/>
          </p:cNvGraphicFramePr>
          <p:nvPr>
            <p:extLst>
              <p:ext uri="{D42A27DB-BD31-4B8C-83A1-F6EECF244321}">
                <p14:modId xmlns:p14="http://schemas.microsoft.com/office/powerpoint/2010/main" val="4038597449"/>
              </p:ext>
            </p:extLst>
          </p:nvPr>
        </p:nvGraphicFramePr>
        <p:xfrm>
          <a:off x="1696826" y="995788"/>
          <a:ext cx="9473938" cy="3415955"/>
        </p:xfrm>
        <a:graphic>
          <a:graphicData uri="http://schemas.openxmlformats.org/drawingml/2006/table">
            <a:tbl>
              <a:tblPr firstRow="1" firstCol="1" bandRow="1"/>
              <a:tblGrid>
                <a:gridCol w="1170891">
                  <a:extLst>
                    <a:ext uri="{9D8B030D-6E8A-4147-A177-3AD203B41FA5}">
                      <a16:colId xmlns:a16="http://schemas.microsoft.com/office/drawing/2014/main" val="1555658031"/>
                    </a:ext>
                  </a:extLst>
                </a:gridCol>
                <a:gridCol w="8303047">
                  <a:extLst>
                    <a:ext uri="{9D8B030D-6E8A-4147-A177-3AD203B41FA5}">
                      <a16:colId xmlns:a16="http://schemas.microsoft.com/office/drawing/2014/main" val="2759659888"/>
                    </a:ext>
                  </a:extLst>
                </a:gridCol>
              </a:tblGrid>
              <a:tr h="478355">
                <a:tc>
                  <a:txBody>
                    <a:bodyPr/>
                    <a:lstStyle/>
                    <a:p>
                      <a:pP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Option</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Closing Line</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2121769655"/>
                  </a:ext>
                </a:extLst>
              </a:tr>
              <a:tr h="478355">
                <a:tc>
                  <a:txBody>
                    <a:bodyPr/>
                    <a:lstStyle/>
                    <a:p>
                      <a:pP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 tangible asset can be seen and touched—but its value must be tested and proved.</a:t>
                      </a:r>
                      <a:endParaRPr lang="en-IN" sz="16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98670295"/>
                  </a:ext>
                </a:extLst>
              </a:tr>
              <a:tr h="478355">
                <a:tc>
                  <a:txBody>
                    <a:bodyPr/>
                    <a:lstStyle/>
                    <a:p>
                      <a:pPr>
                        <a:lnSpc>
                          <a:spcPct val="150000"/>
                        </a:lnSpc>
                        <a:spcAft>
                          <a:spcPts val="800"/>
                        </a:spcAft>
                        <a:buNone/>
                      </a:pPr>
                      <a:r>
                        <a:rPr lang="en-IN" sz="1600" b="1" dirty="0">
                          <a:effectLst/>
                          <a:latin typeface="Arial" panose="020B0604020202020204" pitchFamily="34" charset="0"/>
                          <a:ea typeface="Times New Roman" panose="02020603050405020304" pitchFamily="18" charset="0"/>
                          <a:cs typeface="Arial" panose="020B0604020202020204" pitchFamily="34" charset="0"/>
                        </a:rPr>
                        <a:t>2</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b="0" dirty="0">
                          <a:effectLst/>
                          <a:latin typeface="Arial" panose="020B0604020202020204" pitchFamily="34" charset="0"/>
                          <a:ea typeface="Times New Roman" panose="02020603050405020304" pitchFamily="18" charset="0"/>
                          <a:cs typeface="Arial" panose="020B0604020202020204" pitchFamily="34" charset="0"/>
                        </a:rPr>
                        <a:t>Physical existence does not eliminate the need for intellectual rigor.</a:t>
                      </a:r>
                      <a:endParaRPr lang="en-IN" sz="16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930610892"/>
                  </a:ext>
                </a:extLst>
              </a:tr>
              <a:tr h="478355">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3</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Condition is not assumed—it is verified. Obsolescence is not ignored—it is assessed.</a:t>
                      </a:r>
                      <a:endParaRPr lang="en-IN" sz="16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211473132"/>
                  </a:ext>
                </a:extLst>
              </a:tr>
              <a:tr h="1024180">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Arial" panose="020B0604020202020204" pitchFamily="34" charset="0"/>
                        </a:rPr>
                        <a:t>4</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b="0" dirty="0">
                          <a:effectLst/>
                          <a:latin typeface="Arial" panose="020B0604020202020204" pitchFamily="34" charset="0"/>
                          <a:ea typeface="Times New Roman" panose="02020603050405020304" pitchFamily="18" charset="0"/>
                          <a:cs typeface="Arial" panose="020B0604020202020204" pitchFamily="34" charset="0"/>
                        </a:rPr>
                        <a:t>Under IVS 2025, a building is not just bricks and mortar—it is a conclusion built on evidence.</a:t>
                      </a:r>
                      <a:endParaRPr lang="en-IN" sz="16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4225276514"/>
                  </a:ext>
                </a:extLst>
              </a:tr>
              <a:tr h="478355">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5</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 most tangible asset still requires intangible judgment.</a:t>
                      </a:r>
                      <a:endParaRPr lang="en-IN" sz="16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830811539"/>
                  </a:ext>
                </a:extLst>
              </a:tr>
            </a:tbl>
          </a:graphicData>
        </a:graphic>
      </p:graphicFrame>
    </p:spTree>
    <p:extLst>
      <p:ext uri="{BB962C8B-B14F-4D97-AF65-F5344CB8AC3E}">
        <p14:creationId xmlns:p14="http://schemas.microsoft.com/office/powerpoint/2010/main" val="32449039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7E92F-D25A-F439-7FF1-D76BEBA64DF0}"/>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C03F70F6-C7CC-1142-2FFF-E9D0E654458B}"/>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25A15AC5-C7E6-9D14-F3E0-F0D51C790F64}"/>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86A755B-7B29-D57C-D201-D9D327A1D5D1}"/>
              </a:ext>
            </a:extLst>
          </p:cNvPr>
          <p:cNvSpPr txBox="1"/>
          <p:nvPr/>
        </p:nvSpPr>
        <p:spPr>
          <a:xfrm>
            <a:off x="1574276" y="634680"/>
            <a:ext cx="8531257" cy="364010"/>
          </a:xfrm>
          <a:prstGeom prst="rect">
            <a:avLst/>
          </a:prstGeom>
          <a:noFill/>
        </p:spPr>
        <p:txBody>
          <a:bodyPr wrap="square">
            <a:spAutoFit/>
          </a:bodyPr>
          <a:lstStyle/>
          <a:p>
            <a:pPr algn="l">
              <a:lnSpc>
                <a:spcPts val="2400"/>
              </a:lnSpc>
              <a:buNone/>
            </a:pPr>
            <a:r>
              <a:rPr lang="en-US" sz="1400" b="1" dirty="0">
                <a:solidFill>
                  <a:srgbClr val="0F1115"/>
                </a:solidFill>
                <a:effectLst/>
                <a:latin typeface="Arial" panose="020B0604020202020204" pitchFamily="34" charset="0"/>
                <a:cs typeface="Arial" panose="020B0604020202020204" pitchFamily="34" charset="0"/>
              </a:rPr>
              <a:t>Intangible Asset Valuation under IVS 2025: A Reasoned Conclusion, Not a Mechanical Opinion</a:t>
            </a:r>
          </a:p>
        </p:txBody>
      </p:sp>
      <p:graphicFrame>
        <p:nvGraphicFramePr>
          <p:cNvPr id="5" name="Table 4">
            <a:extLst>
              <a:ext uri="{FF2B5EF4-FFF2-40B4-BE49-F238E27FC236}">
                <a16:creationId xmlns:a16="http://schemas.microsoft.com/office/drawing/2014/main" id="{4295B53A-0ADC-FA8A-F5F5-02B996402359}"/>
              </a:ext>
            </a:extLst>
          </p:cNvPr>
          <p:cNvGraphicFramePr>
            <a:graphicFrameLocks noGrp="1"/>
          </p:cNvGraphicFramePr>
          <p:nvPr/>
        </p:nvGraphicFramePr>
        <p:xfrm>
          <a:off x="1112363" y="1754980"/>
          <a:ext cx="9257122" cy="3094675"/>
        </p:xfrm>
        <a:graphic>
          <a:graphicData uri="http://schemas.openxmlformats.org/drawingml/2006/table">
            <a:tbl>
              <a:tblPr firstRow="1" firstCol="1" bandRow="1"/>
              <a:tblGrid>
                <a:gridCol w="4102456">
                  <a:extLst>
                    <a:ext uri="{9D8B030D-6E8A-4147-A177-3AD203B41FA5}">
                      <a16:colId xmlns:a16="http://schemas.microsoft.com/office/drawing/2014/main" val="210398638"/>
                    </a:ext>
                  </a:extLst>
                </a:gridCol>
                <a:gridCol w="5154666">
                  <a:extLst>
                    <a:ext uri="{9D8B030D-6E8A-4147-A177-3AD203B41FA5}">
                      <a16:colId xmlns:a16="http://schemas.microsoft.com/office/drawing/2014/main" val="2718632156"/>
                    </a:ext>
                  </a:extLst>
                </a:gridCol>
              </a:tblGrid>
              <a:tr h="0">
                <a:tc>
                  <a:txBody>
                    <a:bodyPr/>
                    <a:lstStyle/>
                    <a:p>
                      <a:pPr algn="just">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Challenge</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gn="just">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Implication</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1259271771"/>
                  </a:ext>
                </a:extLst>
              </a:tr>
              <a:tr h="0">
                <a:tc>
                  <a:txBody>
                    <a:bodyPr/>
                    <a:lstStyle/>
                    <a:p>
                      <a:pPr algn="just">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Physical existence can be verified</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just">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Inspection is possible, but condition assessment requires judgement</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020035151"/>
                  </a:ext>
                </a:extLst>
              </a:tr>
              <a:tr h="0">
                <a:tc>
                  <a:txBody>
                    <a:bodyPr/>
                    <a:lstStyle/>
                    <a:p>
                      <a:pPr algn="just">
                        <a:lnSpc>
                          <a:spcPct val="150000"/>
                        </a:lnSpc>
                        <a:spcAft>
                          <a:spcPts val="800"/>
                        </a:spcAft>
                        <a:buNone/>
                      </a:pPr>
                      <a:r>
                        <a:rPr lang="en-IN" sz="1600" b="1" dirty="0">
                          <a:effectLst/>
                          <a:latin typeface="Arial" panose="020B0604020202020204" pitchFamily="34" charset="0"/>
                          <a:ea typeface="Times New Roman" panose="02020603050405020304" pitchFamily="18" charset="0"/>
                          <a:cs typeface="Mangal" panose="02040503050203030202" pitchFamily="18" charset="0"/>
                        </a:rPr>
                        <a:t>Markets often exist but may be illiquid</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gn="just">
                        <a:lnSpc>
                          <a:spcPct val="150000"/>
                        </a:lnSpc>
                        <a:spcAft>
                          <a:spcPts val="800"/>
                        </a:spcAft>
                        <a:buNone/>
                      </a:pPr>
                      <a:r>
                        <a:rPr lang="en-IN" sz="1600">
                          <a:effectLst/>
                          <a:latin typeface="Arial" panose="020B0604020202020204" pitchFamily="34" charset="0"/>
                          <a:ea typeface="Times New Roman" panose="02020603050405020304" pitchFamily="18" charset="0"/>
                          <a:cs typeface="Mangal" panose="02040503050203030202" pitchFamily="18" charset="0"/>
                        </a:rPr>
                        <a:t>Comparables require adjustments; distressed sales distort evidence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978663446"/>
                  </a:ext>
                </a:extLst>
              </a:tr>
              <a:tr h="0">
                <a:tc>
                  <a:txBody>
                    <a:bodyPr/>
                    <a:lstStyle/>
                    <a:p>
                      <a:pPr algn="just">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Obsolescence is often invisible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gn="just">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Physical condition may be good, but functional or economic obsolescence may exist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270607086"/>
                  </a:ext>
                </a:extLst>
              </a:tr>
              <a:tr h="0">
                <a:tc>
                  <a:txBody>
                    <a:bodyPr/>
                    <a:lstStyle/>
                    <a:p>
                      <a:pPr algn="just">
                        <a:lnSpc>
                          <a:spcPct val="150000"/>
                        </a:lnSpc>
                        <a:spcAft>
                          <a:spcPts val="800"/>
                        </a:spcAft>
                        <a:buNone/>
                      </a:pPr>
                      <a:r>
                        <a:rPr lang="en-IN" sz="1600" b="1" dirty="0">
                          <a:effectLst/>
                          <a:latin typeface="Arial" panose="020B0604020202020204" pitchFamily="34" charset="0"/>
                          <a:ea typeface="Times New Roman" panose="02020603050405020304" pitchFamily="18" charset="0"/>
                          <a:cs typeface="Mangal" panose="02040503050203030202" pitchFamily="18" charset="0"/>
                        </a:rPr>
                        <a:t>Cost data is often historic or provided</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gn="just">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Mangal" panose="02040503050203030202" pitchFamily="18" charset="0"/>
                        </a:rPr>
                        <a:t>Replacement cost may not reflect current reality; depreciation must be verified</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677359800"/>
                  </a:ext>
                </a:extLst>
              </a:tr>
            </a:tbl>
          </a:graphicData>
        </a:graphic>
      </p:graphicFrame>
      <p:sp>
        <p:nvSpPr>
          <p:cNvPr id="7" name="TextBox 6">
            <a:extLst>
              <a:ext uri="{FF2B5EF4-FFF2-40B4-BE49-F238E27FC236}">
                <a16:creationId xmlns:a16="http://schemas.microsoft.com/office/drawing/2014/main" id="{AD460306-0288-9E6E-BF8C-1397B3A853BA}"/>
              </a:ext>
            </a:extLst>
          </p:cNvPr>
          <p:cNvSpPr txBox="1"/>
          <p:nvPr/>
        </p:nvSpPr>
        <p:spPr>
          <a:xfrm>
            <a:off x="2686640" y="1225160"/>
            <a:ext cx="6108568" cy="366062"/>
          </a:xfrm>
          <a:prstGeom prst="rect">
            <a:avLst/>
          </a:prstGeom>
          <a:noFill/>
        </p:spPr>
        <p:txBody>
          <a:bodyPr wrap="square">
            <a:spAutoFit/>
          </a:bodyPr>
          <a:lstStyle/>
          <a:p>
            <a:pPr>
              <a:lnSpc>
                <a:spcPts val="2250"/>
              </a:lnSpc>
              <a:spcBef>
                <a:spcPts val="2400"/>
              </a:spcBef>
              <a:spcAft>
                <a:spcPts val="1200"/>
              </a:spcAft>
              <a:buNone/>
            </a:pPr>
            <a:r>
              <a:rPr lang="en-IN" sz="1600" b="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The Core Challenge</a:t>
            </a:r>
            <a:endParaRPr lang="en-IN" sz="1100" dirty="0">
              <a:effectLst/>
              <a:latin typeface="Calibri" panose="020F0502020204030204" pitchFamily="34" charset="0"/>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34439744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6E4FC-64F5-2A78-3F07-EDDA9EACB732}"/>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43B40C7-353F-F6F4-3715-0EB15BCB3F12}"/>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34D129A0-7B66-B8A8-2DC0-BBA8EE345982}"/>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38B2AB65-B654-891F-A540-A71D1169BACC}"/>
              </a:ext>
            </a:extLst>
          </p:cNvPr>
          <p:cNvPicPr>
            <a:picLocks noChangeAspect="1"/>
          </p:cNvPicPr>
          <p:nvPr/>
        </p:nvPicPr>
        <p:blipFill>
          <a:blip r:embed="rId2"/>
          <a:stretch>
            <a:fillRect/>
          </a:stretch>
        </p:blipFill>
        <p:spPr>
          <a:xfrm>
            <a:off x="527901" y="701737"/>
            <a:ext cx="11076495" cy="6028999"/>
          </a:xfrm>
          <a:prstGeom prst="rect">
            <a:avLst/>
          </a:prstGeom>
        </p:spPr>
      </p:pic>
    </p:spTree>
    <p:extLst>
      <p:ext uri="{BB962C8B-B14F-4D97-AF65-F5344CB8AC3E}">
        <p14:creationId xmlns:p14="http://schemas.microsoft.com/office/powerpoint/2010/main" val="2983130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100E-FEB9-9235-8FE0-E08EA97D0ACF}"/>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DFF7493-A5EA-C2E4-6AEB-F4B59E0E8ABA}"/>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C2A46215-5DAB-FE2A-AB15-16CAAE115315}"/>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E7B7C52-5238-CA42-333A-9DBE93B15D5F}"/>
              </a:ext>
            </a:extLst>
          </p:cNvPr>
          <p:cNvPicPr>
            <a:picLocks noChangeAspect="1"/>
          </p:cNvPicPr>
          <p:nvPr/>
        </p:nvPicPr>
        <p:blipFill>
          <a:blip r:embed="rId2"/>
          <a:stretch>
            <a:fillRect/>
          </a:stretch>
        </p:blipFill>
        <p:spPr>
          <a:xfrm>
            <a:off x="641023" y="741571"/>
            <a:ext cx="11048214" cy="5555533"/>
          </a:xfrm>
          <a:prstGeom prst="rect">
            <a:avLst/>
          </a:prstGeom>
        </p:spPr>
      </p:pic>
    </p:spTree>
    <p:extLst>
      <p:ext uri="{BB962C8B-B14F-4D97-AF65-F5344CB8AC3E}">
        <p14:creationId xmlns:p14="http://schemas.microsoft.com/office/powerpoint/2010/main" val="880232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7F595-FE24-5B69-5E1A-2D6B4F2C1401}"/>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1D33BF3-E6F1-0546-0C8C-ED850677283A}"/>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201053F8-7EA0-0503-58B9-2BF532B85494}"/>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4CA90FF1-B023-29F9-CB99-1C73245566E6}"/>
              </a:ext>
            </a:extLst>
          </p:cNvPr>
          <p:cNvPicPr>
            <a:picLocks noChangeAspect="1"/>
          </p:cNvPicPr>
          <p:nvPr/>
        </p:nvPicPr>
        <p:blipFill>
          <a:blip r:embed="rId2"/>
          <a:stretch>
            <a:fillRect/>
          </a:stretch>
        </p:blipFill>
        <p:spPr>
          <a:xfrm>
            <a:off x="219960" y="629011"/>
            <a:ext cx="6165130" cy="5599977"/>
          </a:xfrm>
          <a:prstGeom prst="rect">
            <a:avLst/>
          </a:prstGeom>
        </p:spPr>
      </p:pic>
      <p:pic>
        <p:nvPicPr>
          <p:cNvPr id="6" name="Picture 5">
            <a:extLst>
              <a:ext uri="{FF2B5EF4-FFF2-40B4-BE49-F238E27FC236}">
                <a16:creationId xmlns:a16="http://schemas.microsoft.com/office/drawing/2014/main" id="{9BA377F2-F895-0D1C-8BD2-0A436D615E9D}"/>
              </a:ext>
            </a:extLst>
          </p:cNvPr>
          <p:cNvPicPr>
            <a:picLocks noChangeAspect="1"/>
          </p:cNvPicPr>
          <p:nvPr/>
        </p:nvPicPr>
        <p:blipFill>
          <a:blip r:embed="rId3"/>
          <a:stretch>
            <a:fillRect/>
          </a:stretch>
        </p:blipFill>
        <p:spPr>
          <a:xfrm>
            <a:off x="5929459" y="961535"/>
            <a:ext cx="6042581" cy="5107317"/>
          </a:xfrm>
          <a:prstGeom prst="rect">
            <a:avLst/>
          </a:prstGeom>
        </p:spPr>
      </p:pic>
    </p:spTree>
    <p:extLst>
      <p:ext uri="{BB962C8B-B14F-4D97-AF65-F5344CB8AC3E}">
        <p14:creationId xmlns:p14="http://schemas.microsoft.com/office/powerpoint/2010/main" val="586504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190E5-AC08-6410-F95F-21D4FD6FFD03}"/>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9DFE1C35-CA74-019F-58DF-2ADACEB692CA}"/>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66487FC7-C634-F63B-91BB-D9B045CABB1E}"/>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4143A1DF-C211-E6EF-6FED-B6B35BB33B8C}"/>
              </a:ext>
            </a:extLst>
          </p:cNvPr>
          <p:cNvGraphicFramePr>
            <a:graphicFrameLocks noGrp="1"/>
          </p:cNvGraphicFramePr>
          <p:nvPr>
            <p:extLst>
              <p:ext uri="{D42A27DB-BD31-4B8C-83A1-F6EECF244321}">
                <p14:modId xmlns:p14="http://schemas.microsoft.com/office/powerpoint/2010/main" val="3669178859"/>
              </p:ext>
            </p:extLst>
          </p:nvPr>
        </p:nvGraphicFramePr>
        <p:xfrm>
          <a:off x="933252" y="1084083"/>
          <a:ext cx="10633437" cy="3737643"/>
        </p:xfrm>
        <a:graphic>
          <a:graphicData uri="http://schemas.openxmlformats.org/drawingml/2006/table">
            <a:tbl>
              <a:tblPr firstRow="1" firstCol="1" bandRow="1"/>
              <a:tblGrid>
                <a:gridCol w="2837469">
                  <a:extLst>
                    <a:ext uri="{9D8B030D-6E8A-4147-A177-3AD203B41FA5}">
                      <a16:colId xmlns:a16="http://schemas.microsoft.com/office/drawing/2014/main" val="3083755153"/>
                    </a:ext>
                  </a:extLst>
                </a:gridCol>
                <a:gridCol w="4402317">
                  <a:extLst>
                    <a:ext uri="{9D8B030D-6E8A-4147-A177-3AD203B41FA5}">
                      <a16:colId xmlns:a16="http://schemas.microsoft.com/office/drawing/2014/main" val="627812044"/>
                    </a:ext>
                  </a:extLst>
                </a:gridCol>
                <a:gridCol w="3393651">
                  <a:extLst>
                    <a:ext uri="{9D8B030D-6E8A-4147-A177-3AD203B41FA5}">
                      <a16:colId xmlns:a16="http://schemas.microsoft.com/office/drawing/2014/main" val="4281346632"/>
                    </a:ext>
                  </a:extLst>
                </a:gridCol>
              </a:tblGrid>
              <a:tr h="347004">
                <a:tc>
                  <a:txBody>
                    <a:bodyPr/>
                    <a:lstStyle/>
                    <a:p>
                      <a:pPr>
                        <a:lnSpc>
                          <a:spcPct val="150000"/>
                        </a:lnSpc>
                        <a:spcAft>
                          <a:spcPts val="800"/>
                        </a:spcAft>
                        <a:buNone/>
                      </a:pPr>
                      <a:r>
                        <a:rPr lang="en-IN" sz="15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Intangible Asset Type</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Typical Valuation Approach</a:t>
                      </a:r>
                      <a:endParaRPr lang="en-IN" sz="150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5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Where Skepticism is Critical</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861453348"/>
                  </a:ext>
                </a:extLst>
              </a:tr>
              <a:tr h="701249">
                <a:tc>
                  <a:txBody>
                    <a:bodyPr/>
                    <a:lstStyle/>
                    <a:p>
                      <a:pPr>
                        <a:lnSpc>
                          <a:spcPct val="150000"/>
                        </a:lnSpc>
                        <a:spcAft>
                          <a:spcPts val="800"/>
                        </a:spcAft>
                        <a:buNone/>
                      </a:pPr>
                      <a:r>
                        <a:rPr lang="en-IN" sz="15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Patents &amp; Technology</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Income Approach (Relief-from-Royalty, Multi-Period Excess Earnings)</a:t>
                      </a:r>
                      <a:endParaRPr lang="en-IN" sz="150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Royalty rate selection; technology obsolescence; remaining useful life</a:t>
                      </a:r>
                      <a:endParaRPr lang="en-IN" sz="150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224126052"/>
                  </a:ext>
                </a:extLst>
              </a:tr>
              <a:tr h="701249">
                <a:tc>
                  <a:txBody>
                    <a:bodyPr/>
                    <a:lstStyle/>
                    <a:p>
                      <a:pPr>
                        <a:lnSpc>
                          <a:spcPct val="150000"/>
                        </a:lnSpc>
                        <a:spcAft>
                          <a:spcPts val="800"/>
                        </a:spcAft>
                        <a:buNone/>
                      </a:pPr>
                      <a:r>
                        <a:rPr lang="en-IN" sz="1500" b="1" dirty="0">
                          <a:effectLst/>
                          <a:latin typeface="Arial" panose="020B0604020202020204" pitchFamily="34" charset="0"/>
                          <a:ea typeface="Times New Roman" panose="02020603050405020304" pitchFamily="18" charset="0"/>
                          <a:cs typeface="Arial" panose="020B0604020202020204" pitchFamily="34" charset="0"/>
                        </a:rPr>
                        <a:t>Trademarks &amp; Brands</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500" dirty="0">
                          <a:effectLst/>
                          <a:latin typeface="Arial" panose="020B0604020202020204" pitchFamily="34" charset="0"/>
                          <a:ea typeface="Times New Roman" panose="02020603050405020304" pitchFamily="18" charset="0"/>
                          <a:cs typeface="Arial" panose="020B0604020202020204" pitchFamily="34" charset="0"/>
                        </a:rPr>
                        <a:t>Premium Pricing Method / Relief-from-Royalty</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500">
                          <a:effectLst/>
                          <a:latin typeface="Arial" panose="020B0604020202020204" pitchFamily="34" charset="0"/>
                          <a:ea typeface="Times New Roman" panose="02020603050405020304" pitchFamily="18" charset="0"/>
                          <a:cs typeface="Arial" panose="020B0604020202020204" pitchFamily="34" charset="0"/>
                        </a:rPr>
                        <a:t>Brand premium quantification; royalty rate comparability; market recognition</a:t>
                      </a:r>
                      <a:endParaRPr lang="en-IN" sz="150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3468232"/>
                  </a:ext>
                </a:extLst>
              </a:tr>
              <a:tr h="583167">
                <a:tc>
                  <a:txBody>
                    <a:bodyPr/>
                    <a:lstStyle/>
                    <a:p>
                      <a:pPr>
                        <a:lnSpc>
                          <a:spcPct val="150000"/>
                        </a:lnSpc>
                        <a:spcAft>
                          <a:spcPts val="800"/>
                        </a:spcAft>
                        <a:buNone/>
                      </a:pPr>
                      <a:r>
                        <a:rPr lang="en-IN"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Customer Relationships</a:t>
                      </a:r>
                      <a:endParaRPr lang="en-IN" sz="150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Multi-Period Excess Earnings / With-and-Without Method</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Attrition rates; contributory asset charges; revenue attribution</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840175979"/>
                  </a:ext>
                </a:extLst>
              </a:tr>
              <a:tr h="465086">
                <a:tc>
                  <a:txBody>
                    <a:bodyPr/>
                    <a:lstStyle/>
                    <a:p>
                      <a:pPr>
                        <a:lnSpc>
                          <a:spcPct val="150000"/>
                        </a:lnSpc>
                        <a:spcAft>
                          <a:spcPts val="800"/>
                        </a:spcAft>
                        <a:buNone/>
                      </a:pPr>
                      <a:r>
                        <a:rPr lang="en-IN" sz="1500" b="1">
                          <a:effectLst/>
                          <a:latin typeface="Arial" panose="020B0604020202020204" pitchFamily="34" charset="0"/>
                          <a:ea typeface="Times New Roman" panose="02020603050405020304" pitchFamily="18" charset="0"/>
                          <a:cs typeface="Arial" panose="020B0604020202020204" pitchFamily="34" charset="0"/>
                        </a:rPr>
                        <a:t>Copyrights</a:t>
                      </a:r>
                      <a:endParaRPr lang="en-IN" sz="150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500" dirty="0">
                          <a:effectLst/>
                          <a:latin typeface="Arial" panose="020B0604020202020204" pitchFamily="34" charset="0"/>
                          <a:ea typeface="Times New Roman" panose="02020603050405020304" pitchFamily="18" charset="0"/>
                          <a:cs typeface="Arial" panose="020B0604020202020204" pitchFamily="34" charset="0"/>
                        </a:rPr>
                        <a:t>Income Approach / Relief-from-Royalty</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500" dirty="0">
                          <a:effectLst/>
                          <a:latin typeface="Arial" panose="020B0604020202020204" pitchFamily="34" charset="0"/>
                          <a:ea typeface="Times New Roman" panose="02020603050405020304" pitchFamily="18" charset="0"/>
                          <a:cs typeface="Arial" panose="020B0604020202020204" pitchFamily="34" charset="0"/>
                        </a:rPr>
                        <a:t>Future income stream; piracy / substitution risk; economic life</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940583485"/>
                  </a:ext>
                </a:extLst>
              </a:tr>
              <a:tr h="701249">
                <a:tc>
                  <a:txBody>
                    <a:bodyPr/>
                    <a:lstStyle/>
                    <a:p>
                      <a:pPr>
                        <a:lnSpc>
                          <a:spcPct val="150000"/>
                        </a:lnSpc>
                        <a:spcAft>
                          <a:spcPts val="800"/>
                        </a:spcAft>
                        <a:buNone/>
                      </a:pPr>
                      <a:r>
                        <a:rPr lang="en-IN"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In-Process R&amp;D</a:t>
                      </a:r>
                      <a:endParaRPr lang="en-IN" sz="150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Income Approach / Real Options</a:t>
                      </a:r>
                      <a:endParaRPr lang="en-IN" sz="150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Success probability; development timeline; future commercialization</a:t>
                      </a:r>
                      <a:endParaRPr lang="en-IN" sz="1500" dirty="0">
                        <a:effectLst/>
                        <a:latin typeface="Arial" panose="020B0604020202020204" pitchFamily="34" charset="0"/>
                        <a:ea typeface="Calibri" panose="020F0502020204030204" pitchFamily="34" charset="0"/>
                        <a:cs typeface="Arial" panose="020B0604020202020204" pitchFamily="34" charset="0"/>
                      </a:endParaRPr>
                    </a:p>
                  </a:txBody>
                  <a:tcPr marL="41735" marR="41735"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937683253"/>
                  </a:ext>
                </a:extLst>
              </a:tr>
            </a:tbl>
          </a:graphicData>
        </a:graphic>
      </p:graphicFrame>
    </p:spTree>
    <p:extLst>
      <p:ext uri="{BB962C8B-B14F-4D97-AF65-F5344CB8AC3E}">
        <p14:creationId xmlns:p14="http://schemas.microsoft.com/office/powerpoint/2010/main" val="2645723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EAF28-4D32-32BF-136D-E7595B514364}"/>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2F76B3C0-363B-5756-7416-34EDE43960AA}"/>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070D1BEF-A70A-662F-BED3-1A1A35B794FA}"/>
              </a:ext>
            </a:extLst>
          </p:cNvPr>
          <p:cNvSpPr txBox="1"/>
          <p:nvPr/>
        </p:nvSpPr>
        <p:spPr>
          <a:xfrm>
            <a:off x="1178351" y="7204"/>
            <a:ext cx="10143241" cy="400110"/>
          </a:xfrm>
          <a:prstGeom prst="rect">
            <a:avLst/>
          </a:prstGeom>
          <a:noFill/>
        </p:spPr>
        <p:txBody>
          <a:bodyPr wrap="square" rtlCol="0">
            <a:spAutoFit/>
          </a:bodyPr>
          <a:lstStyle/>
          <a:p>
            <a:pPr algn="ctr"/>
            <a:r>
              <a:rPr lang="en-IN" sz="2000"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sz="2000" dirty="0">
              <a:solidFill>
                <a:srgbClr val="00206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1A953CD9-E866-A4FD-9FF0-7A6CAA76232C}"/>
              </a:ext>
            </a:extLst>
          </p:cNvPr>
          <p:cNvSpPr txBox="1"/>
          <p:nvPr/>
        </p:nvSpPr>
        <p:spPr>
          <a:xfrm>
            <a:off x="3041716" y="591981"/>
            <a:ext cx="6108568" cy="366126"/>
          </a:xfrm>
          <a:prstGeom prst="rect">
            <a:avLst/>
          </a:prstGeom>
          <a:noFill/>
        </p:spPr>
        <p:txBody>
          <a:bodyPr wrap="square">
            <a:spAutoFit/>
          </a:bodyPr>
          <a:lstStyle/>
          <a:p>
            <a:pPr algn="l">
              <a:lnSpc>
                <a:spcPts val="2250"/>
              </a:lnSpc>
              <a:spcBef>
                <a:spcPts val="2400"/>
              </a:spcBef>
              <a:spcAft>
                <a:spcPts val="1200"/>
              </a:spcAft>
              <a:buNone/>
            </a:pPr>
            <a:r>
              <a:rPr lang="en-US" b="1" dirty="0">
                <a:solidFill>
                  <a:srgbClr val="0F1115"/>
                </a:solidFill>
                <a:effectLst/>
                <a:latin typeface="Arial" panose="020B0604020202020204" pitchFamily="34" charset="0"/>
                <a:cs typeface="Arial" panose="020B0604020202020204" pitchFamily="34" charset="0"/>
              </a:rPr>
              <a:t>The Conceptual Foundation – From Value to Mindset</a:t>
            </a:r>
          </a:p>
        </p:txBody>
      </p:sp>
      <p:sp>
        <p:nvSpPr>
          <p:cNvPr id="6" name="TextBox 5">
            <a:extLst>
              <a:ext uri="{FF2B5EF4-FFF2-40B4-BE49-F238E27FC236}">
                <a16:creationId xmlns:a16="http://schemas.microsoft.com/office/drawing/2014/main" id="{ED2C8398-AE6C-D38C-C497-9D29249065F0}"/>
              </a:ext>
            </a:extLst>
          </p:cNvPr>
          <p:cNvSpPr txBox="1"/>
          <p:nvPr/>
        </p:nvSpPr>
        <p:spPr>
          <a:xfrm>
            <a:off x="878264" y="1292517"/>
            <a:ext cx="8821918" cy="3780522"/>
          </a:xfrm>
          <a:prstGeom prst="rect">
            <a:avLst/>
          </a:prstGeom>
          <a:noFill/>
        </p:spPr>
        <p:txBody>
          <a:bodyPr wrap="square">
            <a:spAutoFit/>
          </a:bodyPr>
          <a:lstStyle/>
          <a:p>
            <a:pPr algn="l">
              <a:lnSpc>
                <a:spcPct val="150000"/>
              </a:lnSpc>
            </a:pPr>
            <a:r>
              <a:rPr lang="en-US" b="1" i="0" dirty="0">
                <a:solidFill>
                  <a:srgbClr val="0070C0"/>
                </a:solidFill>
                <a:effectLst/>
                <a:latin typeface="Arial" panose="020B0604020202020204" pitchFamily="34" charset="0"/>
                <a:cs typeface="Arial" panose="020B0604020202020204" pitchFamily="34" charset="0"/>
              </a:rPr>
              <a:t>Defining Value</a:t>
            </a:r>
          </a:p>
          <a:p>
            <a:pPr algn="l">
              <a:lnSpc>
                <a:spcPct val="150000"/>
              </a:lnSpc>
            </a:pPr>
            <a:r>
              <a:rPr lang="en-US" b="0" i="0" dirty="0">
                <a:solidFill>
                  <a:srgbClr val="0F1115"/>
                </a:solidFill>
                <a:effectLst/>
                <a:latin typeface="Arial" panose="020B0604020202020204" pitchFamily="34" charset="0"/>
                <a:cs typeface="Arial" panose="020B0604020202020204" pitchFamily="34" charset="0"/>
              </a:rPr>
              <a:t>What Are We Producing? The Concept of Value</a:t>
            </a:r>
          </a:p>
          <a:p>
            <a:pPr marL="742950" lvl="1" indent="-285750" algn="l">
              <a:lnSpc>
                <a:spcPct val="150000"/>
              </a:lnSpc>
              <a:buFont typeface="Wingdings" panose="05000000000000000000" pitchFamily="2" charset="2"/>
              <a:buChar char="q"/>
            </a:pPr>
            <a:r>
              <a:rPr lang="en-US" b="1" i="0" dirty="0">
                <a:solidFill>
                  <a:srgbClr val="0070C0"/>
                </a:solidFill>
                <a:effectLst/>
                <a:latin typeface="Arial" panose="020B0604020202020204" pitchFamily="34" charset="0"/>
                <a:cs typeface="Arial" panose="020B0604020202020204" pitchFamily="34" charset="0"/>
              </a:rPr>
              <a:t>IVS 2022:</a:t>
            </a:r>
            <a:r>
              <a:rPr lang="en-US" b="0" i="0" dirty="0">
                <a:solidFill>
                  <a:srgbClr val="0070C0"/>
                </a:solidFill>
                <a:effectLst/>
                <a:latin typeface="Arial" panose="020B0604020202020204" pitchFamily="34" charset="0"/>
                <a:cs typeface="Arial" panose="020B0604020202020204" pitchFamily="34" charset="0"/>
              </a:rPr>
              <a:t> "The </a:t>
            </a:r>
            <a:r>
              <a:rPr lang="en-US" b="0" i="0" dirty="0">
                <a:solidFill>
                  <a:srgbClr val="C00000"/>
                </a:solidFill>
                <a:effectLst/>
                <a:latin typeface="Arial" panose="020B0604020202020204" pitchFamily="34" charset="0"/>
                <a:cs typeface="Arial" panose="020B0604020202020204" pitchFamily="34" charset="0"/>
              </a:rPr>
              <a:t>opinion</a:t>
            </a:r>
            <a:r>
              <a:rPr lang="en-US" b="0" i="0" dirty="0">
                <a:solidFill>
                  <a:srgbClr val="0070C0"/>
                </a:solidFill>
                <a:effectLst/>
                <a:latin typeface="Arial" panose="020B0604020202020204" pitchFamily="34" charset="0"/>
                <a:cs typeface="Arial" panose="020B0604020202020204" pitchFamily="34" charset="0"/>
              </a:rPr>
              <a:t> resulting from a valuation process... an estimate of either the most probable monetary consideration... or the economic benefits...“</a:t>
            </a:r>
          </a:p>
          <a:p>
            <a:pPr marL="742950" lvl="1" indent="-285750" algn="l">
              <a:lnSpc>
                <a:spcPct val="150000"/>
              </a:lnSpc>
              <a:buFont typeface="Wingdings" panose="05000000000000000000" pitchFamily="2" charset="2"/>
              <a:buChar char="q"/>
            </a:pPr>
            <a:endParaRPr lang="en-US" b="0" i="0" dirty="0">
              <a:solidFill>
                <a:srgbClr val="0070C0"/>
              </a:solidFill>
              <a:effectLst/>
              <a:latin typeface="Arial" panose="020B0604020202020204" pitchFamily="34" charset="0"/>
              <a:cs typeface="Arial" panose="020B0604020202020204" pitchFamily="34" charset="0"/>
            </a:endParaRPr>
          </a:p>
          <a:p>
            <a:pPr marL="742950" lvl="1" indent="-285750" algn="l">
              <a:lnSpc>
                <a:spcPct val="150000"/>
              </a:lnSpc>
              <a:buFont typeface="Wingdings" panose="05000000000000000000" pitchFamily="2" charset="2"/>
              <a:buChar char="q"/>
            </a:pPr>
            <a:r>
              <a:rPr lang="en-US" b="1" i="0" dirty="0">
                <a:solidFill>
                  <a:srgbClr val="0070C0"/>
                </a:solidFill>
                <a:effectLst/>
                <a:latin typeface="Arial" panose="020B0604020202020204" pitchFamily="34" charset="0"/>
                <a:cs typeface="Arial" panose="020B0604020202020204" pitchFamily="34" charset="0"/>
              </a:rPr>
              <a:t>IVS 2025:</a:t>
            </a:r>
            <a:r>
              <a:rPr lang="en-US" b="0" i="0" dirty="0">
                <a:solidFill>
                  <a:srgbClr val="0070C0"/>
                </a:solidFill>
                <a:effectLst/>
                <a:latin typeface="Arial" panose="020B0604020202020204" pitchFamily="34" charset="0"/>
                <a:cs typeface="Arial" panose="020B0604020202020204" pitchFamily="34" charset="0"/>
              </a:rPr>
              <a:t> "The Valuer's </a:t>
            </a:r>
            <a:r>
              <a:rPr lang="en-US" b="0" i="0" dirty="0">
                <a:solidFill>
                  <a:srgbClr val="C00000"/>
                </a:solidFill>
                <a:effectLst/>
                <a:latin typeface="Arial" panose="020B0604020202020204" pitchFamily="34" charset="0"/>
                <a:cs typeface="Arial" panose="020B0604020202020204" pitchFamily="34" charset="0"/>
              </a:rPr>
              <a:t>quantitative conclusion </a:t>
            </a:r>
            <a:r>
              <a:rPr lang="en-US" b="0" i="0" dirty="0">
                <a:solidFill>
                  <a:srgbClr val="0070C0"/>
                </a:solidFill>
                <a:effectLst/>
                <a:latin typeface="Arial" panose="020B0604020202020204" pitchFamily="34" charset="0"/>
                <a:cs typeface="Arial" panose="020B0604020202020204" pitchFamily="34" charset="0"/>
              </a:rPr>
              <a:t>on the results of a valuation process that is fully compliant with the requirements of IVS as of a valuation date."</a:t>
            </a:r>
          </a:p>
        </p:txBody>
      </p:sp>
      <p:sp>
        <p:nvSpPr>
          <p:cNvPr id="8" name="TextBox 7">
            <a:extLst>
              <a:ext uri="{FF2B5EF4-FFF2-40B4-BE49-F238E27FC236}">
                <a16:creationId xmlns:a16="http://schemas.microsoft.com/office/drawing/2014/main" id="{560A9168-B5EF-6D30-04C2-2B0332A43B61}"/>
              </a:ext>
            </a:extLst>
          </p:cNvPr>
          <p:cNvSpPr txBox="1"/>
          <p:nvPr/>
        </p:nvSpPr>
        <p:spPr>
          <a:xfrm>
            <a:off x="970963" y="5407450"/>
            <a:ext cx="10972798" cy="369332"/>
          </a:xfrm>
          <a:prstGeom prst="rect">
            <a:avLst/>
          </a:prstGeom>
          <a:noFill/>
        </p:spPr>
        <p:txBody>
          <a:bodyPr wrap="square">
            <a:spAutoFit/>
          </a:bodyPr>
          <a:lstStyle/>
          <a:p>
            <a:pPr algn="l">
              <a:spcBef>
                <a:spcPts val="300"/>
              </a:spcBef>
            </a:pPr>
            <a:r>
              <a:rPr lang="en-US" b="0" i="0" dirty="0">
                <a:solidFill>
                  <a:srgbClr val="002060"/>
                </a:solidFill>
                <a:effectLst/>
                <a:latin typeface="Arial" panose="020B0604020202020204" pitchFamily="34" charset="0"/>
                <a:cs typeface="Arial" panose="020B0604020202020204" pitchFamily="34" charset="0"/>
              </a:rPr>
              <a:t>IVS </a:t>
            </a:r>
            <a:r>
              <a:rPr lang="en-US" dirty="0">
                <a:solidFill>
                  <a:srgbClr val="002060"/>
                </a:solidFill>
                <a:latin typeface="Arial" panose="020B0604020202020204" pitchFamily="34" charset="0"/>
                <a:cs typeface="Arial" panose="020B0604020202020204" pitchFamily="34" charset="0"/>
              </a:rPr>
              <a:t> has moved </a:t>
            </a:r>
            <a:r>
              <a:rPr lang="en-US" b="0" i="0" dirty="0">
                <a:solidFill>
                  <a:srgbClr val="002060"/>
                </a:solidFill>
                <a:effectLst/>
                <a:latin typeface="Arial" panose="020B0604020202020204" pitchFamily="34" charset="0"/>
                <a:cs typeface="Arial" panose="020B0604020202020204" pitchFamily="34" charset="0"/>
              </a:rPr>
              <a:t>from "</a:t>
            </a:r>
            <a:r>
              <a:rPr lang="en-US" b="1" i="0" dirty="0">
                <a:solidFill>
                  <a:srgbClr val="002060"/>
                </a:solidFill>
                <a:effectLst/>
                <a:latin typeface="Arial" panose="020B0604020202020204" pitchFamily="34" charset="0"/>
                <a:cs typeface="Arial" panose="020B0604020202020204" pitchFamily="34" charset="0"/>
              </a:rPr>
              <a:t>opinion-based valuation</a:t>
            </a:r>
            <a:r>
              <a:rPr lang="en-US" b="0" i="0" dirty="0">
                <a:solidFill>
                  <a:srgbClr val="002060"/>
                </a:solidFill>
                <a:effectLst/>
                <a:latin typeface="Arial" panose="020B0604020202020204" pitchFamily="34" charset="0"/>
                <a:cs typeface="Arial" panose="020B0604020202020204" pitchFamily="34" charset="0"/>
              </a:rPr>
              <a:t>" → "process-validated </a:t>
            </a:r>
            <a:r>
              <a:rPr lang="en-US" b="1" i="0" dirty="0">
                <a:solidFill>
                  <a:srgbClr val="002060"/>
                </a:solidFill>
                <a:effectLst/>
                <a:latin typeface="Arial" panose="020B0604020202020204" pitchFamily="34" charset="0"/>
                <a:cs typeface="Arial" panose="020B0604020202020204" pitchFamily="34" charset="0"/>
              </a:rPr>
              <a:t>quantitative conclusion</a:t>
            </a:r>
            <a:r>
              <a:rPr lang="en-US" b="0" i="0" dirty="0">
                <a:solidFill>
                  <a:srgbClr val="002060"/>
                </a:solidFill>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819510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26977-C84B-DD06-F4D5-20C96EE0A5A0}"/>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1A0408FC-5786-E19C-ABEF-DEDDD2ACA0D9}"/>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D699862D-530D-9A40-197B-361EC10FAA3C}"/>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A59B2BD7-1AEC-CEBE-73B7-573B4EB31541}"/>
              </a:ext>
            </a:extLst>
          </p:cNvPr>
          <p:cNvGraphicFramePr>
            <a:graphicFrameLocks noGrp="1"/>
          </p:cNvGraphicFramePr>
          <p:nvPr>
            <p:extLst>
              <p:ext uri="{D42A27DB-BD31-4B8C-83A1-F6EECF244321}">
                <p14:modId xmlns:p14="http://schemas.microsoft.com/office/powerpoint/2010/main" val="1958055250"/>
              </p:ext>
            </p:extLst>
          </p:nvPr>
        </p:nvGraphicFramePr>
        <p:xfrm>
          <a:off x="1649691" y="772998"/>
          <a:ext cx="9539926" cy="4936773"/>
        </p:xfrm>
        <a:graphic>
          <a:graphicData uri="http://schemas.openxmlformats.org/drawingml/2006/table">
            <a:tbl>
              <a:tblPr firstRow="1" firstCol="1" bandRow="1"/>
              <a:tblGrid>
                <a:gridCol w="3495115">
                  <a:extLst>
                    <a:ext uri="{9D8B030D-6E8A-4147-A177-3AD203B41FA5}">
                      <a16:colId xmlns:a16="http://schemas.microsoft.com/office/drawing/2014/main" val="2775971544"/>
                    </a:ext>
                  </a:extLst>
                </a:gridCol>
                <a:gridCol w="3150782">
                  <a:extLst>
                    <a:ext uri="{9D8B030D-6E8A-4147-A177-3AD203B41FA5}">
                      <a16:colId xmlns:a16="http://schemas.microsoft.com/office/drawing/2014/main" val="939164951"/>
                    </a:ext>
                  </a:extLst>
                </a:gridCol>
                <a:gridCol w="2894029">
                  <a:extLst>
                    <a:ext uri="{9D8B030D-6E8A-4147-A177-3AD203B41FA5}">
                      <a16:colId xmlns:a16="http://schemas.microsoft.com/office/drawing/2014/main" val="799080468"/>
                    </a:ext>
                  </a:extLst>
                </a:gridCol>
              </a:tblGrid>
              <a:tr h="817113">
                <a:tc>
                  <a:txBody>
                    <a:bodyPr/>
                    <a:lstStyle/>
                    <a:p>
                      <a:pP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Non-Compete Agreements</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Income Approach / With-and-Without</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Enforceability; duration; income impact</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3063936129"/>
                  </a:ext>
                </a:extLst>
              </a:tr>
              <a:tr h="1373220">
                <a:tc>
                  <a:txBody>
                    <a:bodyPr/>
                    <a:lstStyle/>
                    <a:p>
                      <a:pP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Goodwill</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Residual / Excess Earnings</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Implied value only; allocation to CGUs; impairment triggers</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864708240"/>
                  </a:ext>
                </a:extLst>
              </a:tr>
              <a:tr h="1373220">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Arial" panose="020B0604020202020204" pitchFamily="34" charset="0"/>
                        </a:rPr>
                        <a:t>Mining / Exploration Rights</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Arial" panose="020B0604020202020204" pitchFamily="34" charset="0"/>
                        </a:rPr>
                        <a:t>Income / Market Approach</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Arial" panose="020B0604020202020204" pitchFamily="34" charset="0"/>
                        </a:rPr>
                        <a:t>Resource estimates; commodity price assumptions; regulatory risk</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984212992"/>
                  </a:ext>
                </a:extLst>
              </a:tr>
              <a:tr h="1373220">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Software / Digital Assets</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Income / Cost Approach</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Replacement cost; functional obsolescence; market comparable</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998237972"/>
                  </a:ext>
                </a:extLst>
              </a:tr>
            </a:tbl>
          </a:graphicData>
        </a:graphic>
      </p:graphicFrame>
    </p:spTree>
    <p:extLst>
      <p:ext uri="{BB962C8B-B14F-4D97-AF65-F5344CB8AC3E}">
        <p14:creationId xmlns:p14="http://schemas.microsoft.com/office/powerpoint/2010/main" val="13978922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0B9B6-CC76-FEFC-0A9A-07B5D68AA5C0}"/>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E01287FF-725B-4447-2406-15FD07B2D5D0}"/>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962BF595-CCE9-BB0F-DA5E-97FB87047BE6}"/>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21EC30B5-EC71-24FE-E5A2-A104E2058322}"/>
              </a:ext>
            </a:extLst>
          </p:cNvPr>
          <p:cNvGraphicFramePr>
            <a:graphicFrameLocks noGrp="1"/>
          </p:cNvGraphicFramePr>
          <p:nvPr>
            <p:extLst>
              <p:ext uri="{D42A27DB-BD31-4B8C-83A1-F6EECF244321}">
                <p14:modId xmlns:p14="http://schemas.microsoft.com/office/powerpoint/2010/main" val="1800397014"/>
              </p:ext>
            </p:extLst>
          </p:nvPr>
        </p:nvGraphicFramePr>
        <p:xfrm>
          <a:off x="103694" y="1013690"/>
          <a:ext cx="11984612" cy="5622800"/>
        </p:xfrm>
        <a:graphic>
          <a:graphicData uri="http://schemas.openxmlformats.org/drawingml/2006/table">
            <a:tbl>
              <a:tblPr firstRow="1" firstCol="1" bandRow="1"/>
              <a:tblGrid>
                <a:gridCol w="2996153">
                  <a:extLst>
                    <a:ext uri="{9D8B030D-6E8A-4147-A177-3AD203B41FA5}">
                      <a16:colId xmlns:a16="http://schemas.microsoft.com/office/drawing/2014/main" val="1263071084"/>
                    </a:ext>
                  </a:extLst>
                </a:gridCol>
                <a:gridCol w="2996153">
                  <a:extLst>
                    <a:ext uri="{9D8B030D-6E8A-4147-A177-3AD203B41FA5}">
                      <a16:colId xmlns:a16="http://schemas.microsoft.com/office/drawing/2014/main" val="2189673144"/>
                    </a:ext>
                  </a:extLst>
                </a:gridCol>
                <a:gridCol w="2996153">
                  <a:extLst>
                    <a:ext uri="{9D8B030D-6E8A-4147-A177-3AD203B41FA5}">
                      <a16:colId xmlns:a16="http://schemas.microsoft.com/office/drawing/2014/main" val="3696831973"/>
                    </a:ext>
                  </a:extLst>
                </a:gridCol>
                <a:gridCol w="2996153">
                  <a:extLst>
                    <a:ext uri="{9D8B030D-6E8A-4147-A177-3AD203B41FA5}">
                      <a16:colId xmlns:a16="http://schemas.microsoft.com/office/drawing/2014/main" val="1715914589"/>
                    </a:ext>
                  </a:extLst>
                </a:gridCol>
              </a:tblGrid>
              <a:tr h="0">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Intangible Asset</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Where Skepticism is Critical</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Specific Risks to Challenge</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What IVS 2025 Requires</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2594484373"/>
                  </a:ext>
                </a:extLst>
              </a:tr>
              <a:tr h="0">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Patents &amp; Technology</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Royalty rate selection</a:t>
                      </a:r>
                      <a:b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Remaining useful life</a:t>
                      </a:r>
                      <a:b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Obsolescence risk</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Using unadjusted "benchmark" rates</a:t>
                      </a:r>
                      <a:b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Ignoring competing technologies</a:t>
                      </a:r>
                      <a:b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Overstating patent coverage / enforceability</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Verify royalty rates against market data</a:t>
                      </a:r>
                      <a:b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Assess technological relevance</a:t>
                      </a:r>
                      <a:b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Form reasoned conclusion on life</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635162613"/>
                  </a:ext>
                </a:extLst>
              </a:tr>
              <a:tr h="0">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Mangal" panose="02040503050203030202" pitchFamily="18" charset="0"/>
                        </a:rPr>
                        <a:t>Trademarks &amp; Brands</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Mangal" panose="02040503050203030202" pitchFamily="18" charset="0"/>
                        </a:rPr>
                        <a:t>• Brand premium quantification</a:t>
                      </a:r>
                      <a:br>
                        <a:rPr lang="en-IN" sz="1400" dirty="0">
                          <a:effectLst/>
                          <a:latin typeface="Arial" panose="020B0604020202020204" pitchFamily="34" charset="0"/>
                          <a:ea typeface="Times New Roman" panose="02020603050405020304" pitchFamily="18" charset="0"/>
                          <a:cs typeface="Mangal" panose="02040503050203030202" pitchFamily="18" charset="0"/>
                        </a:rPr>
                      </a:br>
                      <a:r>
                        <a:rPr lang="en-IN" sz="1400" dirty="0">
                          <a:effectLst/>
                          <a:latin typeface="Arial" panose="020B0604020202020204" pitchFamily="34" charset="0"/>
                          <a:ea typeface="Times New Roman" panose="02020603050405020304" pitchFamily="18" charset="0"/>
                          <a:cs typeface="Mangal" panose="02040503050203030202" pitchFamily="18" charset="0"/>
                        </a:rPr>
                        <a:t>• Royalty rate comparability</a:t>
                      </a:r>
                      <a:br>
                        <a:rPr lang="en-IN" sz="1400" dirty="0">
                          <a:effectLst/>
                          <a:latin typeface="Arial" panose="020B0604020202020204" pitchFamily="34" charset="0"/>
                          <a:ea typeface="Times New Roman" panose="02020603050405020304" pitchFamily="18" charset="0"/>
                          <a:cs typeface="Mangal" panose="02040503050203030202" pitchFamily="18" charset="0"/>
                        </a:rPr>
                      </a:br>
                      <a:r>
                        <a:rPr lang="en-IN" sz="1400" dirty="0">
                          <a:effectLst/>
                          <a:latin typeface="Arial" panose="020B0604020202020204" pitchFamily="34" charset="0"/>
                          <a:ea typeface="Times New Roman" panose="02020603050405020304" pitchFamily="18" charset="0"/>
                          <a:cs typeface="Mangal" panose="02040503050203030202" pitchFamily="18" charset="0"/>
                        </a:rPr>
                        <a:t>• Market recognition</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Mangal" panose="02040503050203030202" pitchFamily="18" charset="0"/>
                        </a:rPr>
                        <a:t>• Applying consumer brand rates to B2B</a:t>
                      </a:r>
                      <a:br>
                        <a:rPr lang="en-IN" sz="1400" dirty="0">
                          <a:effectLst/>
                          <a:latin typeface="Arial" panose="020B0604020202020204" pitchFamily="34" charset="0"/>
                          <a:ea typeface="Times New Roman" panose="02020603050405020304" pitchFamily="18" charset="0"/>
                          <a:cs typeface="Mangal" panose="02040503050203030202" pitchFamily="18" charset="0"/>
                        </a:rPr>
                      </a:br>
                      <a:r>
                        <a:rPr lang="en-IN" sz="1400" dirty="0">
                          <a:effectLst/>
                          <a:latin typeface="Arial" panose="020B0604020202020204" pitchFamily="34" charset="0"/>
                          <a:ea typeface="Times New Roman" panose="02020603050405020304" pitchFamily="18" charset="0"/>
                          <a:cs typeface="Mangal" panose="02040503050203030202" pitchFamily="18" charset="0"/>
                        </a:rPr>
                        <a:t>• Ignoring brand dilution / reputational risk</a:t>
                      </a:r>
                      <a:br>
                        <a:rPr lang="en-IN" sz="1400" dirty="0">
                          <a:effectLst/>
                          <a:latin typeface="Arial" panose="020B0604020202020204" pitchFamily="34" charset="0"/>
                          <a:ea typeface="Times New Roman" panose="02020603050405020304" pitchFamily="18" charset="0"/>
                          <a:cs typeface="Mangal" panose="02040503050203030202" pitchFamily="18" charset="0"/>
                        </a:rPr>
                      </a:br>
                      <a:r>
                        <a:rPr lang="en-IN" sz="1400" dirty="0">
                          <a:effectLst/>
                          <a:latin typeface="Arial" panose="020B0604020202020204" pitchFamily="34" charset="0"/>
                          <a:ea typeface="Times New Roman" panose="02020603050405020304" pitchFamily="18" charset="0"/>
                          <a:cs typeface="Mangal" panose="02040503050203030202" pitchFamily="18" charset="0"/>
                        </a:rPr>
                        <a:t>• Overstating market share sustainability</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a:effectLst/>
                          <a:latin typeface="Arial" panose="020B0604020202020204" pitchFamily="34" charset="0"/>
                          <a:ea typeface="Times New Roman" panose="02020603050405020304" pitchFamily="18" charset="0"/>
                          <a:cs typeface="Mangal" panose="02040503050203030202" pitchFamily="18" charset="0"/>
                        </a:rPr>
                        <a:t>• Corroborate premium with market evidence</a:t>
                      </a:r>
                      <a:br>
                        <a:rPr lang="en-IN" sz="1400">
                          <a:effectLst/>
                          <a:latin typeface="Arial" panose="020B0604020202020204" pitchFamily="34" charset="0"/>
                          <a:ea typeface="Times New Roman" panose="02020603050405020304" pitchFamily="18" charset="0"/>
                          <a:cs typeface="Mangal" panose="02040503050203030202" pitchFamily="18" charset="0"/>
                        </a:rPr>
                      </a:br>
                      <a:r>
                        <a:rPr lang="en-IN" sz="1400">
                          <a:effectLst/>
                          <a:latin typeface="Arial" panose="020B0604020202020204" pitchFamily="34" charset="0"/>
                          <a:ea typeface="Times New Roman" panose="02020603050405020304" pitchFamily="18" charset="0"/>
                          <a:cs typeface="Mangal" panose="02040503050203030202" pitchFamily="18" charset="0"/>
                        </a:rPr>
                        <a:t>• Adjust for brand strength differences</a:t>
                      </a:r>
                      <a:br>
                        <a:rPr lang="en-IN" sz="1400">
                          <a:effectLst/>
                          <a:latin typeface="Arial" panose="020B0604020202020204" pitchFamily="34" charset="0"/>
                          <a:ea typeface="Times New Roman" panose="02020603050405020304" pitchFamily="18" charset="0"/>
                          <a:cs typeface="Mangal" panose="02040503050203030202" pitchFamily="18" charset="0"/>
                        </a:rPr>
                      </a:br>
                      <a:r>
                        <a:rPr lang="en-IN" sz="1400">
                          <a:effectLst/>
                          <a:latin typeface="Arial" panose="020B0604020202020204" pitchFamily="34" charset="0"/>
                          <a:ea typeface="Times New Roman" panose="02020603050405020304" pitchFamily="18" charset="0"/>
                          <a:cs typeface="Mangal" panose="02040503050203030202" pitchFamily="18" charset="0"/>
                        </a:rPr>
                        <a:t>• Document judgement</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197058724"/>
                  </a:ext>
                </a:extLst>
              </a:tr>
              <a:tr h="0">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Customer Relationships</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Attrition / decay rates</a:t>
                      </a:r>
                      <a:b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Contributory asset charges</a:t>
                      </a:r>
                      <a:b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Revenue attribution</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Using historical attrition without forward-looking adjustment</a:t>
                      </a:r>
                      <a:b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Omitting returns to working capital / fixed assets</a:t>
                      </a:r>
                      <a:b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Attributing all revenue to relationship</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Test attrition against industry benchmarks</a:t>
                      </a:r>
                      <a:b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Verify CAC assumptions</a:t>
                      </a:r>
                      <a:b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Cross-check with multiple methods</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187262418"/>
                  </a:ext>
                </a:extLst>
              </a:tr>
            </a:tbl>
          </a:graphicData>
        </a:graphic>
      </p:graphicFrame>
    </p:spTree>
    <p:extLst>
      <p:ext uri="{BB962C8B-B14F-4D97-AF65-F5344CB8AC3E}">
        <p14:creationId xmlns:p14="http://schemas.microsoft.com/office/powerpoint/2010/main" val="6977721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7314E-1125-C14D-6B86-5FC34B5A11B5}"/>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C5939A16-BDA4-A2D9-C76A-008945E8E45A}"/>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A4407F9A-73E9-53AD-1AAF-2C22E46228C4}"/>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6569A3E0-9914-C50D-32C7-3A9EEE2DCBAB}"/>
              </a:ext>
            </a:extLst>
          </p:cNvPr>
          <p:cNvGraphicFramePr>
            <a:graphicFrameLocks noGrp="1"/>
          </p:cNvGraphicFramePr>
          <p:nvPr>
            <p:extLst>
              <p:ext uri="{D42A27DB-BD31-4B8C-83A1-F6EECF244321}">
                <p14:modId xmlns:p14="http://schemas.microsoft.com/office/powerpoint/2010/main" val="3124860170"/>
              </p:ext>
            </p:extLst>
          </p:nvPr>
        </p:nvGraphicFramePr>
        <p:xfrm>
          <a:off x="661446" y="561203"/>
          <a:ext cx="10869108" cy="6183630"/>
        </p:xfrm>
        <a:graphic>
          <a:graphicData uri="http://schemas.openxmlformats.org/drawingml/2006/table">
            <a:tbl>
              <a:tblPr firstRow="1" firstCol="1" bandRow="1"/>
              <a:tblGrid>
                <a:gridCol w="2717277">
                  <a:extLst>
                    <a:ext uri="{9D8B030D-6E8A-4147-A177-3AD203B41FA5}">
                      <a16:colId xmlns:a16="http://schemas.microsoft.com/office/drawing/2014/main" val="907949505"/>
                    </a:ext>
                  </a:extLst>
                </a:gridCol>
                <a:gridCol w="2717277">
                  <a:extLst>
                    <a:ext uri="{9D8B030D-6E8A-4147-A177-3AD203B41FA5}">
                      <a16:colId xmlns:a16="http://schemas.microsoft.com/office/drawing/2014/main" val="1924814648"/>
                    </a:ext>
                  </a:extLst>
                </a:gridCol>
                <a:gridCol w="2717277">
                  <a:extLst>
                    <a:ext uri="{9D8B030D-6E8A-4147-A177-3AD203B41FA5}">
                      <a16:colId xmlns:a16="http://schemas.microsoft.com/office/drawing/2014/main" val="178069210"/>
                    </a:ext>
                  </a:extLst>
                </a:gridCol>
                <a:gridCol w="2717277">
                  <a:extLst>
                    <a:ext uri="{9D8B030D-6E8A-4147-A177-3AD203B41FA5}">
                      <a16:colId xmlns:a16="http://schemas.microsoft.com/office/drawing/2014/main" val="835974526"/>
                    </a:ext>
                  </a:extLst>
                </a:gridCol>
              </a:tblGrid>
              <a:tr h="870268">
                <a:tc>
                  <a:txBody>
                    <a:bodyPr/>
                    <a:lstStyle/>
                    <a:p>
                      <a:pPr>
                        <a:lnSpc>
                          <a:spcPts val="1875"/>
                        </a:lnSpc>
                        <a:spcAft>
                          <a:spcPts val="800"/>
                        </a:spcAft>
                        <a:buNone/>
                      </a:pPr>
                      <a:r>
                        <a:rPr lang="en-IN" sz="13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Copyrights</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Future income stream</a:t>
                      </a:r>
                      <a:b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Piracy / substitution risk</a:t>
                      </a:r>
                      <a:b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Economic life</a:t>
                      </a:r>
                      <a:endParaRPr lang="en-IN" sz="1300" b="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Ignoring digital piracy impact</a:t>
                      </a:r>
                      <a:b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Overstating content lifespan</a:t>
                      </a:r>
                      <a:b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Failing to consider format migration</a:t>
                      </a:r>
                      <a:endParaRPr lang="en-IN" sz="1300" b="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ts val="1875"/>
                        </a:lnSpc>
                        <a:spcAft>
                          <a:spcPts val="800"/>
                        </a:spcAft>
                        <a:buNone/>
                      </a:pPr>
                      <a: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Base income on verified historical trends</a:t>
                      </a:r>
                      <a:b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Assess market substitution risk</a:t>
                      </a:r>
                      <a:b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b="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Apply appropriate discount rate</a:t>
                      </a:r>
                      <a:endParaRPr lang="en-IN" sz="1300" b="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198506417"/>
                  </a:ext>
                </a:extLst>
              </a:tr>
              <a:tr h="723060">
                <a:tc>
                  <a:txBody>
                    <a:bodyPr/>
                    <a:lstStyle/>
                    <a:p>
                      <a:pPr>
                        <a:lnSpc>
                          <a:spcPts val="1875"/>
                        </a:lnSpc>
                        <a:spcAft>
                          <a:spcPts val="800"/>
                        </a:spcAft>
                        <a:buNone/>
                      </a:pPr>
                      <a:r>
                        <a:rPr lang="en-IN" sz="13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In-Process R&amp;D</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Success probability</a:t>
                      </a:r>
                      <a:b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Development timeline</a:t>
                      </a:r>
                      <a:b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Commercialization</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Over-optimistic success rates</a:t>
                      </a:r>
                      <a:b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Ignoring regulatory hurdles</a:t>
                      </a:r>
                      <a:b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Understating time to market</a:t>
                      </a:r>
                      <a:endParaRPr lang="en-IN" sz="130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Use industry-specific success data</a:t>
                      </a:r>
                      <a:b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Validate development assumptions</a:t>
                      </a:r>
                      <a:b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Perform sensitivity analysis</a:t>
                      </a:r>
                      <a:endParaRPr lang="en-IN" sz="130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038269867"/>
                  </a:ext>
                </a:extLst>
              </a:tr>
              <a:tr h="870268">
                <a:tc>
                  <a:txBody>
                    <a:bodyPr/>
                    <a:lstStyle/>
                    <a:p>
                      <a:pPr>
                        <a:lnSpc>
                          <a:spcPts val="1875"/>
                        </a:lnSpc>
                        <a:spcAft>
                          <a:spcPts val="800"/>
                        </a:spcAft>
                        <a:buNone/>
                      </a:pPr>
                      <a:r>
                        <a:rPr lang="en-IN" sz="1300" b="1">
                          <a:effectLst/>
                          <a:latin typeface="Arial" panose="020B0604020202020204" pitchFamily="34" charset="0"/>
                          <a:ea typeface="Times New Roman" panose="02020603050405020304" pitchFamily="18" charset="0"/>
                          <a:cs typeface="Mangal" panose="02040503050203030202" pitchFamily="18" charset="0"/>
                        </a:rPr>
                        <a:t>Non-Compete Agreements</a:t>
                      </a:r>
                      <a:endParaRPr lang="en-IN" sz="130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dirty="0">
                          <a:effectLst/>
                          <a:latin typeface="Arial" panose="020B0604020202020204" pitchFamily="34" charset="0"/>
                          <a:ea typeface="Times New Roman" panose="02020603050405020304" pitchFamily="18" charset="0"/>
                          <a:cs typeface="Mangal" panose="02040503050203030202" pitchFamily="18" charset="0"/>
                        </a:rPr>
                        <a:t>• Enforceability</a:t>
                      </a:r>
                      <a:br>
                        <a:rPr lang="en-IN" sz="1300" dirty="0">
                          <a:effectLst/>
                          <a:latin typeface="Arial" panose="020B0604020202020204" pitchFamily="34" charset="0"/>
                          <a:ea typeface="Times New Roman" panose="02020603050405020304" pitchFamily="18" charset="0"/>
                          <a:cs typeface="Mangal" panose="02040503050203030202" pitchFamily="18" charset="0"/>
                        </a:rPr>
                      </a:br>
                      <a:r>
                        <a:rPr lang="en-IN" sz="1300" dirty="0">
                          <a:effectLst/>
                          <a:latin typeface="Arial" panose="020B0604020202020204" pitchFamily="34" charset="0"/>
                          <a:ea typeface="Times New Roman" panose="02020603050405020304" pitchFamily="18" charset="0"/>
                          <a:cs typeface="Mangal" panose="02040503050203030202" pitchFamily="18" charset="0"/>
                        </a:rPr>
                        <a:t>• Duration</a:t>
                      </a:r>
                      <a:br>
                        <a:rPr lang="en-IN" sz="1300" dirty="0">
                          <a:effectLst/>
                          <a:latin typeface="Arial" panose="020B0604020202020204" pitchFamily="34" charset="0"/>
                          <a:ea typeface="Times New Roman" panose="02020603050405020304" pitchFamily="18" charset="0"/>
                          <a:cs typeface="Mangal" panose="02040503050203030202" pitchFamily="18" charset="0"/>
                        </a:rPr>
                      </a:br>
                      <a:r>
                        <a:rPr lang="en-IN" sz="1300" dirty="0">
                          <a:effectLst/>
                          <a:latin typeface="Arial" panose="020B0604020202020204" pitchFamily="34" charset="0"/>
                          <a:ea typeface="Times New Roman" panose="02020603050405020304" pitchFamily="18" charset="0"/>
                          <a:cs typeface="Mangal" panose="02040503050203030202" pitchFamily="18" charset="0"/>
                        </a:rPr>
                        <a:t>• Income impact</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dirty="0">
                          <a:effectLst/>
                          <a:latin typeface="Arial" panose="020B0604020202020204" pitchFamily="34" charset="0"/>
                          <a:ea typeface="Times New Roman" panose="02020603050405020304" pitchFamily="18" charset="0"/>
                          <a:cs typeface="Mangal" panose="02040503050203030202" pitchFamily="18" charset="0"/>
                        </a:rPr>
                        <a:t>• Assuming full enforceability without legal review</a:t>
                      </a:r>
                      <a:br>
                        <a:rPr lang="en-IN" sz="1300" dirty="0">
                          <a:effectLst/>
                          <a:latin typeface="Arial" panose="020B0604020202020204" pitchFamily="34" charset="0"/>
                          <a:ea typeface="Times New Roman" panose="02020603050405020304" pitchFamily="18" charset="0"/>
                          <a:cs typeface="Mangal" panose="02040503050203030202" pitchFamily="18" charset="0"/>
                        </a:rPr>
                      </a:br>
                      <a:r>
                        <a:rPr lang="en-IN" sz="1300" dirty="0">
                          <a:effectLst/>
                          <a:latin typeface="Arial" panose="020B0604020202020204" pitchFamily="34" charset="0"/>
                          <a:ea typeface="Times New Roman" panose="02020603050405020304" pitchFamily="18" charset="0"/>
                          <a:cs typeface="Mangal" panose="02040503050203030202" pitchFamily="18" charset="0"/>
                        </a:rPr>
                        <a:t>• Overstating income impact period</a:t>
                      </a:r>
                      <a:br>
                        <a:rPr lang="en-IN" sz="1300" dirty="0">
                          <a:effectLst/>
                          <a:latin typeface="Arial" panose="020B0604020202020204" pitchFamily="34" charset="0"/>
                          <a:ea typeface="Times New Roman" panose="02020603050405020304" pitchFamily="18" charset="0"/>
                          <a:cs typeface="Mangal" panose="02040503050203030202" pitchFamily="18" charset="0"/>
                        </a:rPr>
                      </a:br>
                      <a:r>
                        <a:rPr lang="en-IN" sz="1300" dirty="0">
                          <a:effectLst/>
                          <a:latin typeface="Arial" panose="020B0604020202020204" pitchFamily="34" charset="0"/>
                          <a:ea typeface="Times New Roman" panose="02020603050405020304" pitchFamily="18" charset="0"/>
                          <a:cs typeface="Mangal" panose="02040503050203030202" pitchFamily="18" charset="0"/>
                        </a:rPr>
                        <a:t>• Double-counting with other intangibles</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a:effectLst/>
                          <a:latin typeface="Arial" panose="020B0604020202020204" pitchFamily="34" charset="0"/>
                          <a:ea typeface="Times New Roman" panose="02020603050405020304" pitchFamily="18" charset="0"/>
                          <a:cs typeface="Mangal" panose="02040503050203030202" pitchFamily="18" charset="0"/>
                        </a:rPr>
                        <a:t>• Confirm legal enforceability</a:t>
                      </a:r>
                      <a:br>
                        <a:rPr lang="en-IN" sz="1300">
                          <a:effectLst/>
                          <a:latin typeface="Arial" panose="020B0604020202020204" pitchFamily="34" charset="0"/>
                          <a:ea typeface="Times New Roman" panose="02020603050405020304" pitchFamily="18" charset="0"/>
                          <a:cs typeface="Mangal" panose="02040503050203030202" pitchFamily="18" charset="0"/>
                        </a:rPr>
                      </a:br>
                      <a:r>
                        <a:rPr lang="en-IN" sz="1300">
                          <a:effectLst/>
                          <a:latin typeface="Arial" panose="020B0604020202020204" pitchFamily="34" charset="0"/>
                          <a:ea typeface="Times New Roman" panose="02020603050405020304" pitchFamily="18" charset="0"/>
                          <a:cs typeface="Mangal" panose="02040503050203030202" pitchFamily="18" charset="0"/>
                        </a:rPr>
                        <a:t>• Base income impact on evidence</a:t>
                      </a:r>
                      <a:br>
                        <a:rPr lang="en-IN" sz="1300">
                          <a:effectLst/>
                          <a:latin typeface="Arial" panose="020B0604020202020204" pitchFamily="34" charset="0"/>
                          <a:ea typeface="Times New Roman" panose="02020603050405020304" pitchFamily="18" charset="0"/>
                          <a:cs typeface="Mangal" panose="02040503050203030202" pitchFamily="18" charset="0"/>
                        </a:rPr>
                      </a:br>
                      <a:r>
                        <a:rPr lang="en-IN" sz="1300">
                          <a:effectLst/>
                          <a:latin typeface="Arial" panose="020B0604020202020204" pitchFamily="34" charset="0"/>
                          <a:ea typeface="Times New Roman" panose="02020603050405020304" pitchFamily="18" charset="0"/>
                          <a:cs typeface="Mangal" panose="02040503050203030202" pitchFamily="18" charset="0"/>
                        </a:rPr>
                        <a:t>• Document all assumptions</a:t>
                      </a:r>
                      <a:endParaRPr lang="en-IN" sz="130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443309484"/>
                  </a:ext>
                </a:extLst>
              </a:tr>
              <a:tr h="1017475">
                <a:tc>
                  <a:txBody>
                    <a:bodyPr/>
                    <a:lstStyle/>
                    <a:p>
                      <a:pPr>
                        <a:lnSpc>
                          <a:spcPts val="1875"/>
                        </a:lnSpc>
                        <a:spcAft>
                          <a:spcPts val="800"/>
                        </a:spcAft>
                        <a:buNone/>
                      </a:pPr>
                      <a:r>
                        <a:rPr lang="en-IN" sz="13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Mining / Exploration Rights</a:t>
                      </a:r>
                      <a:endParaRPr lang="en-IN" sz="130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Resource estimates</a:t>
                      </a:r>
                      <a:b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Commodity price assumptions</a:t>
                      </a:r>
                      <a:b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Regulatory risk</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Accepting management resource estimates uncritically</a:t>
                      </a:r>
                      <a:b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Using spot prices without forward curve</a:t>
                      </a:r>
                      <a:b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Ignoring regulatory / environmental risk</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ts val="1875"/>
                        </a:lnSpc>
                        <a:spcAft>
                          <a:spcPts val="800"/>
                        </a:spcAft>
                        <a:buNone/>
                      </a:pP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Verify resource estimates independently</a:t>
                      </a:r>
                      <a:b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Use market-based price assumptions</a:t>
                      </a:r>
                      <a:b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br>
                      <a:r>
                        <a:rPr lang="en-IN" sz="13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Assess regulatory environment</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868134528"/>
                  </a:ext>
                </a:extLst>
              </a:tr>
              <a:tr h="870268">
                <a:tc>
                  <a:txBody>
                    <a:bodyPr/>
                    <a:lstStyle/>
                    <a:p>
                      <a:pPr>
                        <a:lnSpc>
                          <a:spcPts val="1875"/>
                        </a:lnSpc>
                        <a:spcAft>
                          <a:spcPts val="800"/>
                        </a:spcAft>
                        <a:buNone/>
                      </a:pPr>
                      <a:r>
                        <a:rPr lang="en-IN" sz="1300" b="1">
                          <a:effectLst/>
                          <a:latin typeface="Arial" panose="020B0604020202020204" pitchFamily="34" charset="0"/>
                          <a:ea typeface="Times New Roman" panose="02020603050405020304" pitchFamily="18" charset="0"/>
                          <a:cs typeface="Mangal" panose="02040503050203030202" pitchFamily="18" charset="0"/>
                        </a:rPr>
                        <a:t>Software / Digital Assets</a:t>
                      </a:r>
                      <a:endParaRPr lang="en-IN" sz="130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a:effectLst/>
                          <a:latin typeface="Arial" panose="020B0604020202020204" pitchFamily="34" charset="0"/>
                          <a:ea typeface="Times New Roman" panose="02020603050405020304" pitchFamily="18" charset="0"/>
                          <a:cs typeface="Mangal" panose="02040503050203030202" pitchFamily="18" charset="0"/>
                        </a:rPr>
                        <a:t>• Replacement cost</a:t>
                      </a:r>
                      <a:br>
                        <a:rPr lang="en-IN" sz="1300">
                          <a:effectLst/>
                          <a:latin typeface="Arial" panose="020B0604020202020204" pitchFamily="34" charset="0"/>
                          <a:ea typeface="Times New Roman" panose="02020603050405020304" pitchFamily="18" charset="0"/>
                          <a:cs typeface="Mangal" panose="02040503050203030202" pitchFamily="18" charset="0"/>
                        </a:rPr>
                      </a:br>
                      <a:r>
                        <a:rPr lang="en-IN" sz="1300">
                          <a:effectLst/>
                          <a:latin typeface="Arial" panose="020B0604020202020204" pitchFamily="34" charset="0"/>
                          <a:ea typeface="Times New Roman" panose="02020603050405020304" pitchFamily="18" charset="0"/>
                          <a:cs typeface="Mangal" panose="02040503050203030202" pitchFamily="18" charset="0"/>
                        </a:rPr>
                        <a:t>• Functional obsolescence</a:t>
                      </a:r>
                      <a:br>
                        <a:rPr lang="en-IN" sz="1300">
                          <a:effectLst/>
                          <a:latin typeface="Arial" panose="020B0604020202020204" pitchFamily="34" charset="0"/>
                          <a:ea typeface="Times New Roman" panose="02020603050405020304" pitchFamily="18" charset="0"/>
                          <a:cs typeface="Mangal" panose="02040503050203030202" pitchFamily="18" charset="0"/>
                        </a:rPr>
                      </a:br>
                      <a:r>
                        <a:rPr lang="en-IN" sz="1300">
                          <a:effectLst/>
                          <a:latin typeface="Arial" panose="020B0604020202020204" pitchFamily="34" charset="0"/>
                          <a:ea typeface="Times New Roman" panose="02020603050405020304" pitchFamily="18" charset="0"/>
                          <a:cs typeface="Mangal" panose="02040503050203030202" pitchFamily="18" charset="0"/>
                        </a:rPr>
                        <a:t>• Market comparables</a:t>
                      </a:r>
                      <a:endParaRPr lang="en-IN" sz="130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dirty="0">
                          <a:effectLst/>
                          <a:latin typeface="Arial" panose="020B0604020202020204" pitchFamily="34" charset="0"/>
                          <a:ea typeface="Times New Roman" panose="02020603050405020304" pitchFamily="18" charset="0"/>
                          <a:cs typeface="Mangal" panose="02040503050203030202" pitchFamily="18" charset="0"/>
                        </a:rPr>
                        <a:t>• Using outdated development cost data</a:t>
                      </a:r>
                      <a:br>
                        <a:rPr lang="en-IN" sz="1300" dirty="0">
                          <a:effectLst/>
                          <a:latin typeface="Arial" panose="020B0604020202020204" pitchFamily="34" charset="0"/>
                          <a:ea typeface="Times New Roman" panose="02020603050405020304" pitchFamily="18" charset="0"/>
                          <a:cs typeface="Mangal" panose="02040503050203030202" pitchFamily="18" charset="0"/>
                        </a:rPr>
                      </a:br>
                      <a:r>
                        <a:rPr lang="en-IN" sz="1300" dirty="0">
                          <a:effectLst/>
                          <a:latin typeface="Arial" panose="020B0604020202020204" pitchFamily="34" charset="0"/>
                          <a:ea typeface="Times New Roman" panose="02020603050405020304" pitchFamily="18" charset="0"/>
                          <a:cs typeface="Mangal" panose="02040503050203030202" pitchFamily="18" charset="0"/>
                        </a:rPr>
                        <a:t>• Ignoring technological advancement</a:t>
                      </a:r>
                      <a:br>
                        <a:rPr lang="en-IN" sz="1300" dirty="0">
                          <a:effectLst/>
                          <a:latin typeface="Arial" panose="020B0604020202020204" pitchFamily="34" charset="0"/>
                          <a:ea typeface="Times New Roman" panose="02020603050405020304" pitchFamily="18" charset="0"/>
                          <a:cs typeface="Mangal" panose="02040503050203030202" pitchFamily="18" charset="0"/>
                        </a:rPr>
                      </a:br>
                      <a:r>
                        <a:rPr lang="en-IN" sz="1300" dirty="0">
                          <a:effectLst/>
                          <a:latin typeface="Arial" panose="020B0604020202020204" pitchFamily="34" charset="0"/>
                          <a:ea typeface="Times New Roman" panose="02020603050405020304" pitchFamily="18" charset="0"/>
                          <a:cs typeface="Mangal" panose="02040503050203030202" pitchFamily="18" charset="0"/>
                        </a:rPr>
                        <a:t>• Selecting inappropriate comparable</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ts val="1875"/>
                        </a:lnSpc>
                        <a:spcAft>
                          <a:spcPts val="800"/>
                        </a:spcAft>
                        <a:buNone/>
                      </a:pPr>
                      <a:r>
                        <a:rPr lang="en-IN" sz="1300" dirty="0">
                          <a:effectLst/>
                          <a:latin typeface="Arial" panose="020B0604020202020204" pitchFamily="34" charset="0"/>
                          <a:ea typeface="Times New Roman" panose="02020603050405020304" pitchFamily="18" charset="0"/>
                          <a:cs typeface="Mangal" panose="02040503050203030202" pitchFamily="18" charset="0"/>
                        </a:rPr>
                        <a:t>• Verify cost data independently</a:t>
                      </a:r>
                      <a:br>
                        <a:rPr lang="en-IN" sz="1300" dirty="0">
                          <a:effectLst/>
                          <a:latin typeface="Arial" panose="020B0604020202020204" pitchFamily="34" charset="0"/>
                          <a:ea typeface="Times New Roman" panose="02020603050405020304" pitchFamily="18" charset="0"/>
                          <a:cs typeface="Mangal" panose="02040503050203030202" pitchFamily="18" charset="0"/>
                        </a:rPr>
                      </a:br>
                      <a:r>
                        <a:rPr lang="en-IN" sz="1300" dirty="0">
                          <a:effectLst/>
                          <a:latin typeface="Arial" panose="020B0604020202020204" pitchFamily="34" charset="0"/>
                          <a:ea typeface="Times New Roman" panose="02020603050405020304" pitchFamily="18" charset="0"/>
                          <a:cs typeface="Mangal" panose="02040503050203030202" pitchFamily="18" charset="0"/>
                        </a:rPr>
                        <a:t>• Assess current functionality</a:t>
                      </a:r>
                      <a:br>
                        <a:rPr lang="en-IN" sz="1300" dirty="0">
                          <a:effectLst/>
                          <a:latin typeface="Arial" panose="020B0604020202020204" pitchFamily="34" charset="0"/>
                          <a:ea typeface="Times New Roman" panose="02020603050405020304" pitchFamily="18" charset="0"/>
                          <a:cs typeface="Mangal" panose="02040503050203030202" pitchFamily="18" charset="0"/>
                        </a:rPr>
                      </a:br>
                      <a:r>
                        <a:rPr lang="en-IN" sz="1300" dirty="0">
                          <a:effectLst/>
                          <a:latin typeface="Arial" panose="020B0604020202020204" pitchFamily="34" charset="0"/>
                          <a:ea typeface="Times New Roman" panose="02020603050405020304" pitchFamily="18" charset="0"/>
                          <a:cs typeface="Mangal" panose="02040503050203030202" pitchFamily="18" charset="0"/>
                        </a:rPr>
                        <a:t>• Adjust comparable </a:t>
                      </a:r>
                      <a:r>
                        <a:rPr lang="en-IN" sz="1300" dirty="0" err="1">
                          <a:effectLst/>
                          <a:latin typeface="Arial" panose="020B0604020202020204" pitchFamily="34" charset="0"/>
                          <a:ea typeface="Times New Roman" panose="02020603050405020304" pitchFamily="18" charset="0"/>
                          <a:cs typeface="Mangal" panose="02040503050203030202" pitchFamily="18" charset="0"/>
                        </a:rPr>
                        <a:t>fo</a:t>
                      </a:r>
                      <a:endParaRPr lang="en-IN" sz="1300" dirty="0">
                        <a:effectLst/>
                        <a:latin typeface="Calibri" panose="020F0502020204030204" pitchFamily="34" charset="0"/>
                        <a:ea typeface="Calibri" panose="020F0502020204030204" pitchFamily="34" charset="0"/>
                        <a:cs typeface="Mangal" panose="02040503050203030202" pitchFamily="18" charset="0"/>
                      </a:endParaRPr>
                    </a:p>
                  </a:txBody>
                  <a:tcPr marL="41838" marR="41838"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402089763"/>
                  </a:ext>
                </a:extLst>
              </a:tr>
            </a:tbl>
          </a:graphicData>
        </a:graphic>
      </p:graphicFrame>
    </p:spTree>
    <p:extLst>
      <p:ext uri="{BB962C8B-B14F-4D97-AF65-F5344CB8AC3E}">
        <p14:creationId xmlns:p14="http://schemas.microsoft.com/office/powerpoint/2010/main" val="25076762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28F3A-30C8-BF58-9608-1B7E0B806CC9}"/>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EC7FBA0B-09E3-4955-93E3-59F7EBE303A3}"/>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803012BF-AD16-F0A8-4B72-73946339F587}"/>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24F8424B-99F2-3460-22C4-656A89EFF9E6}"/>
              </a:ext>
            </a:extLst>
          </p:cNvPr>
          <p:cNvGraphicFramePr>
            <a:graphicFrameLocks noGrp="1"/>
          </p:cNvGraphicFramePr>
          <p:nvPr>
            <p:extLst>
              <p:ext uri="{D42A27DB-BD31-4B8C-83A1-F6EECF244321}">
                <p14:modId xmlns:p14="http://schemas.microsoft.com/office/powerpoint/2010/main" val="2505466966"/>
              </p:ext>
            </p:extLst>
          </p:nvPr>
        </p:nvGraphicFramePr>
        <p:xfrm>
          <a:off x="707010" y="1923068"/>
          <a:ext cx="11038787" cy="3444532"/>
        </p:xfrm>
        <a:graphic>
          <a:graphicData uri="http://schemas.openxmlformats.org/drawingml/2006/table">
            <a:tbl>
              <a:tblPr firstRow="1" firstCol="1" bandRow="1"/>
              <a:tblGrid>
                <a:gridCol w="5632660">
                  <a:extLst>
                    <a:ext uri="{9D8B030D-6E8A-4147-A177-3AD203B41FA5}">
                      <a16:colId xmlns:a16="http://schemas.microsoft.com/office/drawing/2014/main" val="2151830970"/>
                    </a:ext>
                  </a:extLst>
                </a:gridCol>
                <a:gridCol w="5406127">
                  <a:extLst>
                    <a:ext uri="{9D8B030D-6E8A-4147-A177-3AD203B41FA5}">
                      <a16:colId xmlns:a16="http://schemas.microsoft.com/office/drawing/2014/main" val="2637995727"/>
                    </a:ext>
                  </a:extLst>
                </a:gridCol>
              </a:tblGrid>
              <a:tr h="289514">
                <a:tc>
                  <a:txBody>
                    <a:bodyPr/>
                    <a:lstStyle/>
                    <a:p>
                      <a:pPr>
                        <a:lnSpc>
                          <a:spcPct val="150000"/>
                        </a:lnSpc>
                        <a:spcAft>
                          <a:spcPts val="800"/>
                        </a:spcAft>
                        <a:buNone/>
                      </a:pPr>
                      <a:r>
                        <a:rPr lang="en-IN" sz="16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Pitfall</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6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Why It Fails Under IVS 2025</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737200923"/>
                  </a:ext>
                </a:extLst>
              </a:tr>
              <a:tr h="609419">
                <a:tc>
                  <a:txBody>
                    <a:bodyPr/>
                    <a:lstStyle/>
                    <a:p>
                      <a:pPr>
                        <a:lnSpc>
                          <a:spcPct val="150000"/>
                        </a:lnSpc>
                        <a:spcAft>
                          <a:spcPts val="800"/>
                        </a:spcAft>
                        <a:buNone/>
                      </a:pPr>
                      <a:r>
                        <a:rPr lang="en-IN" sz="16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Using "standard" royalty rates without adjustment</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F1115"/>
                          </a:solidFill>
                          <a:effectLst/>
                          <a:latin typeface="Arial" panose="020B0604020202020204" pitchFamily="34" charset="0"/>
                          <a:ea typeface="Times New Roman" panose="02020603050405020304" pitchFamily="18" charset="0"/>
                          <a:cs typeface="Arial" panose="020B0604020202020204" pitchFamily="34" charset="0"/>
                        </a:rPr>
                        <a:t>Fails IVS 104 — no verification that rates are appropriate for the specific asset</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424345069"/>
                  </a:ext>
                </a:extLst>
              </a:tr>
              <a:tr h="609419">
                <a:tc>
                  <a:txBody>
                    <a:bodyPr/>
                    <a:lstStyle/>
                    <a:p>
                      <a:pPr>
                        <a:lnSpc>
                          <a:spcPct val="150000"/>
                        </a:lnSpc>
                        <a:spcAft>
                          <a:spcPts val="800"/>
                        </a:spcAft>
                        <a:buNone/>
                      </a:pPr>
                      <a:r>
                        <a:rPr lang="en-IN" sz="1600" b="1"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Ignoring contributory asset charges</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a:solidFill>
                            <a:srgbClr val="0F1115"/>
                          </a:solidFill>
                          <a:effectLst/>
                          <a:latin typeface="Arial" panose="020B0604020202020204" pitchFamily="34" charset="0"/>
                          <a:ea typeface="Times New Roman" panose="02020603050405020304" pitchFamily="18" charset="0"/>
                          <a:cs typeface="Arial" panose="020B0604020202020204" pitchFamily="34" charset="0"/>
                        </a:rPr>
                        <a:t>Fails IVS 105 — model is incomplete; overstates value</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026025135"/>
                  </a:ext>
                </a:extLst>
              </a:tr>
              <a:tr h="609419">
                <a:tc>
                  <a:txBody>
                    <a:bodyPr/>
                    <a:lstStyle/>
                    <a:p>
                      <a:pPr>
                        <a:lnSpc>
                          <a:spcPct val="150000"/>
                        </a:lnSpc>
                        <a:spcAft>
                          <a:spcPts val="800"/>
                        </a:spcAft>
                        <a:buNone/>
                      </a:pPr>
                      <a:r>
                        <a:rPr lang="en-IN" sz="16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Accepting management forecasts uncritically</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Fails IVS 104 — no skepticism applied to inputs</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255900304"/>
                  </a:ext>
                </a:extLst>
              </a:tr>
              <a:tr h="609419">
                <a:tc>
                  <a:txBody>
                    <a:bodyPr/>
                    <a:lstStyle/>
                    <a:p>
                      <a:pPr>
                        <a:lnSpc>
                          <a:spcPct val="150000"/>
                        </a:lnSpc>
                        <a:spcAft>
                          <a:spcPts val="800"/>
                        </a:spcAft>
                        <a:buNone/>
                      </a:pPr>
                      <a:r>
                        <a:rPr lang="en-IN" sz="16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Single-method reliance without cross-check</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Fails IVS 105 — no reconciliation of value indications</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787689481"/>
                  </a:ext>
                </a:extLst>
              </a:tr>
              <a:tr h="609419">
                <a:tc>
                  <a:txBody>
                    <a:bodyPr/>
                    <a:lstStyle/>
                    <a:p>
                      <a:pPr>
                        <a:lnSpc>
                          <a:spcPct val="150000"/>
                        </a:lnSpc>
                        <a:spcAft>
                          <a:spcPts val="800"/>
                        </a:spcAft>
                        <a:buNone/>
                      </a:pPr>
                      <a:r>
                        <a:rPr lang="en-IN" sz="1600" b="1">
                          <a:solidFill>
                            <a:srgbClr val="0F1115"/>
                          </a:solidFill>
                          <a:effectLst/>
                          <a:latin typeface="Arial" panose="020B0604020202020204" pitchFamily="34" charset="0"/>
                          <a:ea typeface="Times New Roman" panose="02020603050405020304" pitchFamily="18" charset="0"/>
                          <a:cs typeface="Arial" panose="020B0604020202020204" pitchFamily="34" charset="0"/>
                        </a:rPr>
                        <a:t>Inadequate documentation of assumptions</a:t>
                      </a:r>
                      <a:endParaRPr lang="en-IN"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F1115"/>
                          </a:solidFill>
                          <a:effectLst/>
                          <a:latin typeface="Arial" panose="020B0604020202020204" pitchFamily="34" charset="0"/>
                          <a:ea typeface="Times New Roman" panose="02020603050405020304" pitchFamily="18" charset="0"/>
                          <a:cs typeface="Arial" panose="020B0604020202020204" pitchFamily="34" charset="0"/>
                        </a:rPr>
                        <a:t>Fails IVS 106 — conclusion is not transparent or auditable</a:t>
                      </a:r>
                      <a:endParaRPr lang="en-IN"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989771338"/>
                  </a:ext>
                </a:extLst>
              </a:tr>
            </a:tbl>
          </a:graphicData>
        </a:graphic>
      </p:graphicFrame>
      <p:sp>
        <p:nvSpPr>
          <p:cNvPr id="5" name="TextBox 4">
            <a:extLst>
              <a:ext uri="{FF2B5EF4-FFF2-40B4-BE49-F238E27FC236}">
                <a16:creationId xmlns:a16="http://schemas.microsoft.com/office/drawing/2014/main" id="{4DE90A76-E22A-3B05-F55A-1F027E952D5A}"/>
              </a:ext>
            </a:extLst>
          </p:cNvPr>
          <p:cNvSpPr txBox="1"/>
          <p:nvPr/>
        </p:nvSpPr>
        <p:spPr>
          <a:xfrm>
            <a:off x="3049571" y="729173"/>
            <a:ext cx="6108568" cy="354392"/>
          </a:xfrm>
          <a:prstGeom prst="rect">
            <a:avLst/>
          </a:prstGeom>
          <a:noFill/>
        </p:spPr>
        <p:txBody>
          <a:bodyPr wrap="square">
            <a:spAutoFit/>
          </a:bodyPr>
          <a:lstStyle/>
          <a:p>
            <a:pPr algn="l">
              <a:lnSpc>
                <a:spcPts val="2250"/>
              </a:lnSpc>
              <a:spcBef>
                <a:spcPts val="2400"/>
              </a:spcBef>
              <a:spcAft>
                <a:spcPts val="1200"/>
              </a:spcAft>
              <a:buNone/>
            </a:pPr>
            <a:r>
              <a:rPr lang="en-US" sz="1400" b="1" dirty="0">
                <a:effectLst/>
                <a:latin typeface="Arial" panose="020B0604020202020204" pitchFamily="34" charset="0"/>
                <a:cs typeface="Arial" panose="020B0604020202020204" pitchFamily="34" charset="0"/>
              </a:rPr>
              <a:t>Common Pitfalls in Intangible Valuation</a:t>
            </a:r>
          </a:p>
        </p:txBody>
      </p:sp>
    </p:spTree>
    <p:extLst>
      <p:ext uri="{BB962C8B-B14F-4D97-AF65-F5344CB8AC3E}">
        <p14:creationId xmlns:p14="http://schemas.microsoft.com/office/powerpoint/2010/main" val="953376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83B11-2FB4-C1D1-3CB9-E0142973C202}"/>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4A1CE950-870D-8DAC-BFDD-084CAACB1D28}"/>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0CD9CF54-C8F7-6F6D-64A6-AB43230682C1}"/>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8C536305-86E9-365E-143A-FE59C961593E}"/>
              </a:ext>
            </a:extLst>
          </p:cNvPr>
          <p:cNvGraphicFramePr>
            <a:graphicFrameLocks noGrp="1"/>
          </p:cNvGraphicFramePr>
          <p:nvPr>
            <p:extLst>
              <p:ext uri="{D42A27DB-BD31-4B8C-83A1-F6EECF244321}">
                <p14:modId xmlns:p14="http://schemas.microsoft.com/office/powerpoint/2010/main" val="61238435"/>
              </p:ext>
            </p:extLst>
          </p:nvPr>
        </p:nvGraphicFramePr>
        <p:xfrm>
          <a:off x="829559" y="859416"/>
          <a:ext cx="10492033" cy="3060204"/>
        </p:xfrm>
        <a:graphic>
          <a:graphicData uri="http://schemas.openxmlformats.org/drawingml/2006/table">
            <a:tbl>
              <a:tblPr firstRow="1" firstCol="1" bandRow="1"/>
              <a:tblGrid>
                <a:gridCol w="804758">
                  <a:extLst>
                    <a:ext uri="{9D8B030D-6E8A-4147-A177-3AD203B41FA5}">
                      <a16:colId xmlns:a16="http://schemas.microsoft.com/office/drawing/2014/main" val="4202802332"/>
                    </a:ext>
                  </a:extLst>
                </a:gridCol>
                <a:gridCol w="9687275">
                  <a:extLst>
                    <a:ext uri="{9D8B030D-6E8A-4147-A177-3AD203B41FA5}">
                      <a16:colId xmlns:a16="http://schemas.microsoft.com/office/drawing/2014/main" val="3438185581"/>
                    </a:ext>
                  </a:extLst>
                </a:gridCol>
              </a:tblGrid>
              <a:tr h="221004">
                <a:tc>
                  <a:txBody>
                    <a:bodyPr/>
                    <a:lstStyle/>
                    <a:p>
                      <a:pPr>
                        <a:lnSpc>
                          <a:spcPct val="150000"/>
                        </a:lnSpc>
                        <a:spcAft>
                          <a:spcPts val="8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Option</a:t>
                      </a:r>
                      <a:endParaRPr lang="en-IN" sz="1800" dirty="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Aft>
                          <a:spcPts val="800"/>
                        </a:spcAft>
                        <a:buNone/>
                      </a:pPr>
                      <a:r>
                        <a:rPr lang="en-IN" sz="1800">
                          <a:solidFill>
                            <a:srgbClr val="0F1115"/>
                          </a:solidFill>
                          <a:effectLst/>
                          <a:latin typeface="Arial" panose="020B0604020202020204" pitchFamily="34" charset="0"/>
                          <a:ea typeface="Times New Roman" panose="02020603050405020304" pitchFamily="18" charset="0"/>
                          <a:cs typeface="Mangal" panose="02040503050203030202" pitchFamily="18" charset="0"/>
                        </a:rPr>
                        <a:t>Closing Line</a:t>
                      </a:r>
                      <a:endParaRPr lang="en-IN" sz="180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1124763581"/>
                  </a:ext>
                </a:extLst>
              </a:tr>
              <a:tr h="694072">
                <a:tc>
                  <a:txBody>
                    <a:bodyPr/>
                    <a:lstStyle/>
                    <a:p>
                      <a:pPr>
                        <a:lnSpc>
                          <a:spcPct val="150000"/>
                        </a:lnSpc>
                        <a:spcAft>
                          <a:spcPts val="8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1</a:t>
                      </a:r>
                      <a:endParaRPr lang="en-IN" sz="1800" dirty="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Intangibles have no physical form—so their value must be built on a foundation of skepticism, not only assumptions.</a:t>
                      </a:r>
                      <a:endParaRPr lang="en-IN" sz="1800" dirty="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540446397"/>
                  </a:ext>
                </a:extLst>
              </a:tr>
              <a:tr h="515751">
                <a:tc>
                  <a:txBody>
                    <a:bodyPr/>
                    <a:lstStyle/>
                    <a:p>
                      <a:pPr>
                        <a:lnSpc>
                          <a:spcPct val="150000"/>
                        </a:lnSpc>
                        <a:spcAft>
                          <a:spcPts val="800"/>
                        </a:spcAft>
                        <a:buNone/>
                      </a:pPr>
                      <a:r>
                        <a:rPr lang="en-IN" sz="1800">
                          <a:solidFill>
                            <a:srgbClr val="0F1115"/>
                          </a:solidFill>
                          <a:effectLst/>
                          <a:latin typeface="Arial" panose="020B0604020202020204" pitchFamily="34" charset="0"/>
                          <a:ea typeface="Times New Roman" panose="02020603050405020304" pitchFamily="18" charset="0"/>
                          <a:cs typeface="Mangal" panose="02040503050203030202" pitchFamily="18" charset="0"/>
                        </a:rPr>
                        <a:t>2</a:t>
                      </a:r>
                      <a:endParaRPr lang="en-IN" sz="180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In intangible valuation, the greatest risk is not the model—it's the unexamined inputs.</a:t>
                      </a:r>
                      <a:endParaRPr lang="en-IN" sz="1800" dirty="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667453802"/>
                  </a:ext>
                </a:extLst>
              </a:tr>
              <a:tr h="515751">
                <a:tc>
                  <a:txBody>
                    <a:bodyPr/>
                    <a:lstStyle/>
                    <a:p>
                      <a:pPr>
                        <a:lnSpc>
                          <a:spcPct val="150000"/>
                        </a:lnSpc>
                        <a:spcAft>
                          <a:spcPts val="800"/>
                        </a:spcAft>
                        <a:buNone/>
                      </a:pPr>
                      <a:r>
                        <a:rPr lang="en-IN" sz="1800">
                          <a:solidFill>
                            <a:srgbClr val="0F1115"/>
                          </a:solidFill>
                          <a:effectLst/>
                          <a:latin typeface="Arial" panose="020B0604020202020204" pitchFamily="34" charset="0"/>
                          <a:ea typeface="Times New Roman" panose="02020603050405020304" pitchFamily="18" charset="0"/>
                          <a:cs typeface="Mangal" panose="02040503050203030202" pitchFamily="18" charset="0"/>
                        </a:rPr>
                        <a:t>3</a:t>
                      </a:r>
                      <a:endParaRPr lang="en-IN" sz="180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IVS 2025 does not make intangible valuation easier. It makes it auditable.</a:t>
                      </a:r>
                      <a:endParaRPr lang="en-IN" sz="1800" dirty="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332917330"/>
                  </a:ext>
                </a:extLst>
              </a:tr>
              <a:tr h="337430">
                <a:tc>
                  <a:txBody>
                    <a:bodyPr/>
                    <a:lstStyle/>
                    <a:p>
                      <a:pPr>
                        <a:lnSpc>
                          <a:spcPct val="150000"/>
                        </a:lnSpc>
                        <a:spcAft>
                          <a:spcPts val="800"/>
                        </a:spcAft>
                        <a:buNone/>
                      </a:pPr>
                      <a:r>
                        <a:rPr lang="en-IN" sz="1800">
                          <a:solidFill>
                            <a:srgbClr val="0F1115"/>
                          </a:solidFill>
                          <a:effectLst/>
                          <a:latin typeface="Arial" panose="020B0604020202020204" pitchFamily="34" charset="0"/>
                          <a:ea typeface="Times New Roman" panose="02020603050405020304" pitchFamily="18" charset="0"/>
                          <a:cs typeface="Mangal" panose="02040503050203030202" pitchFamily="18" charset="0"/>
                        </a:rPr>
                        <a:t>4</a:t>
                      </a:r>
                      <a:endParaRPr lang="en-IN" sz="180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A royalty rate is not a fact—it is a starting point for further analysis and  inquiry.</a:t>
                      </a:r>
                      <a:endParaRPr lang="en-IN" sz="1800" dirty="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1865049920"/>
                  </a:ext>
                </a:extLst>
              </a:tr>
              <a:tr h="515751">
                <a:tc>
                  <a:txBody>
                    <a:bodyPr/>
                    <a:lstStyle/>
                    <a:p>
                      <a:pPr>
                        <a:lnSpc>
                          <a:spcPct val="150000"/>
                        </a:lnSpc>
                        <a:spcAft>
                          <a:spcPts val="800"/>
                        </a:spcAft>
                        <a:buNone/>
                      </a:pPr>
                      <a:r>
                        <a:rPr lang="en-IN" sz="1800">
                          <a:solidFill>
                            <a:srgbClr val="0F1115"/>
                          </a:solidFill>
                          <a:effectLst/>
                          <a:latin typeface="Arial" panose="020B0604020202020204" pitchFamily="34" charset="0"/>
                          <a:ea typeface="Times New Roman" panose="02020603050405020304" pitchFamily="18" charset="0"/>
                          <a:cs typeface="Mangal" panose="02040503050203030202" pitchFamily="18" charset="0"/>
                        </a:rPr>
                        <a:t>5</a:t>
                      </a:r>
                      <a:endParaRPr lang="en-IN" sz="180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The value of an intangible is only as reliable as the scrutiny applied to its assumptions.</a:t>
                      </a:r>
                      <a:endParaRPr lang="en-IN" sz="1800" dirty="0">
                        <a:effectLst/>
                        <a:latin typeface="Calibri" panose="020F0502020204030204" pitchFamily="34" charset="0"/>
                        <a:ea typeface="Calibri" panose="020F0502020204030204" pitchFamily="34" charset="0"/>
                        <a:cs typeface="Mangal" panose="02040503050203030202" pitchFamily="18" charset="0"/>
                      </a:endParaRPr>
                    </a:p>
                  </a:txBody>
                  <a:tcPr marL="60730" marR="6073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906449279"/>
                  </a:ext>
                </a:extLst>
              </a:tr>
            </a:tbl>
          </a:graphicData>
        </a:graphic>
      </p:graphicFrame>
    </p:spTree>
    <p:extLst>
      <p:ext uri="{BB962C8B-B14F-4D97-AF65-F5344CB8AC3E}">
        <p14:creationId xmlns:p14="http://schemas.microsoft.com/office/powerpoint/2010/main" val="34242350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25E62-76EB-85FE-907A-1E05CD8C0B8E}"/>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59C681B3-F65A-025B-4672-F99082370649}"/>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B2C9AFA6-F240-A904-10A3-48A1C122877A}"/>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Goodwill – The Bad and the Ugly   </a:t>
            </a:r>
          </a:p>
        </p:txBody>
      </p:sp>
      <p:sp>
        <p:nvSpPr>
          <p:cNvPr id="3" name="TextBox 2">
            <a:extLst>
              <a:ext uri="{FF2B5EF4-FFF2-40B4-BE49-F238E27FC236}">
                <a16:creationId xmlns:a16="http://schemas.microsoft.com/office/drawing/2014/main" id="{663FEA83-3D49-4233-2EEA-BD865D68E04E}"/>
              </a:ext>
            </a:extLst>
          </p:cNvPr>
          <p:cNvSpPr txBox="1"/>
          <p:nvPr/>
        </p:nvSpPr>
        <p:spPr>
          <a:xfrm>
            <a:off x="322083" y="676011"/>
            <a:ext cx="11547834" cy="6550511"/>
          </a:xfrm>
          <a:prstGeom prst="rect">
            <a:avLst/>
          </a:prstGeom>
          <a:noFill/>
        </p:spPr>
        <p:txBody>
          <a:bodyPr wrap="square">
            <a:spAutoFit/>
          </a:bodyPr>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002060"/>
                </a:solidFill>
                <a:effectLst/>
                <a:uLnTx/>
                <a:uFillTx/>
                <a:latin typeface="Arial" pitchFamily="34" charset="0"/>
                <a:ea typeface="+mn-ea"/>
                <a:cs typeface="Arial" pitchFamily="34" charset="0"/>
              </a:rPr>
              <a:t>There is no asset on a company’s balance sheet that wrecks more havoc on valuation  and ‘good sense’ than goodwill</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002060"/>
                </a:solidFill>
                <a:effectLst/>
                <a:uLnTx/>
                <a:uFillTx/>
                <a:latin typeface="Arial" pitchFamily="34" charset="0"/>
                <a:ea typeface="+mn-ea"/>
                <a:cs typeface="Arial" pitchFamily="34" charset="0"/>
              </a:rPr>
              <a:t>During boom period 2004-07, goodwill write-offs were </a:t>
            </a:r>
            <a:r>
              <a:rPr lang="en-US" dirty="0">
                <a:solidFill>
                  <a:srgbClr val="002060"/>
                </a:solidFill>
                <a:latin typeface="Arial" pitchFamily="34" charset="0"/>
                <a:cs typeface="Arial" pitchFamily="34" charset="0"/>
              </a:rPr>
              <a:t>USD </a:t>
            </a:r>
            <a:r>
              <a:rPr kumimoji="0" lang="en-US" i="0" u="none" strike="noStrike" kern="1200" cap="none" spc="0" normalizeH="0" baseline="0" noProof="0" dirty="0">
                <a:ln>
                  <a:noFill/>
                </a:ln>
                <a:solidFill>
                  <a:srgbClr val="002060"/>
                </a:solidFill>
                <a:effectLst/>
                <a:uLnTx/>
                <a:uFillTx/>
                <a:latin typeface="Arial" pitchFamily="34" charset="0"/>
                <a:ea typeface="+mn-ea"/>
                <a:cs typeface="Arial" pitchFamily="34" charset="0"/>
              </a:rPr>
              <a:t>30 billion a year which surged to 150 billion in 2012 (based on 3000 listed form worldwide)</a:t>
            </a:r>
          </a:p>
          <a:p>
            <a:pPr marL="285750" indent="-285750" algn="just">
              <a:lnSpc>
                <a:spcPct val="150000"/>
              </a:lnSpc>
              <a:buFont typeface="Wingdings" panose="05000000000000000000" pitchFamily="2" charset="2"/>
              <a:buChar char="§"/>
            </a:pPr>
            <a:r>
              <a:rPr lang="en-IN" dirty="0"/>
              <a:t> </a:t>
            </a:r>
            <a:r>
              <a:rPr lang="en-IN" dirty="0">
                <a:solidFill>
                  <a:srgbClr val="002060"/>
                </a:solidFill>
                <a:latin typeface="Arial" panose="020B0604020202020204" pitchFamily="34" charset="0"/>
                <a:cs typeface="Arial" panose="020B0604020202020204" pitchFamily="34" charset="0"/>
              </a:rPr>
              <a:t>When clear </a:t>
            </a:r>
            <a:r>
              <a:rPr lang="en-IN" b="1" dirty="0">
                <a:solidFill>
                  <a:srgbClr val="002060"/>
                </a:solidFill>
                <a:latin typeface="Arial" panose="020B0604020202020204" pitchFamily="34" charset="0"/>
                <a:cs typeface="Arial" panose="020B0604020202020204" pitchFamily="34" charset="0"/>
              </a:rPr>
              <a:t>indicators of impairment exist</a:t>
            </a:r>
            <a:r>
              <a:rPr lang="en-IN" dirty="0">
                <a:solidFill>
                  <a:srgbClr val="002060"/>
                </a:solidFill>
                <a:latin typeface="Arial" panose="020B0604020202020204" pitchFamily="34" charset="0"/>
                <a:cs typeface="Arial" panose="020B0604020202020204" pitchFamily="34" charset="0"/>
              </a:rPr>
              <a:t> (e.g., falling commodity prices, project cancellation, legal/technical hurdles), accounting standards (Ind AS/IFRS/US GAAP) require </a:t>
            </a:r>
            <a:r>
              <a:rPr lang="en-IN" i="1" dirty="0">
                <a:solidFill>
                  <a:srgbClr val="002060"/>
                </a:solidFill>
                <a:latin typeface="Arial" panose="020B0604020202020204" pitchFamily="34" charset="0"/>
                <a:cs typeface="Arial" panose="020B0604020202020204" pitchFamily="34" charset="0"/>
              </a:rPr>
              <a:t>timely</a:t>
            </a:r>
            <a:r>
              <a:rPr lang="en-IN" dirty="0">
                <a:solidFill>
                  <a:srgbClr val="002060"/>
                </a:solidFill>
                <a:latin typeface="Arial" panose="020B0604020202020204" pitchFamily="34" charset="0"/>
                <a:cs typeface="Arial" panose="020B0604020202020204" pitchFamily="34" charset="0"/>
              </a:rPr>
              <a:t> recognition of impairment.</a:t>
            </a:r>
          </a:p>
          <a:p>
            <a:pPr marL="285750" indent="-285750" algn="just">
              <a:lnSpc>
                <a:spcPct val="150000"/>
              </a:lnSpc>
              <a:buFont typeface="Wingdings" panose="05000000000000000000" pitchFamily="2" charset="2"/>
              <a:buChar char="§"/>
            </a:pPr>
            <a:r>
              <a:rPr lang="en-IN" dirty="0">
                <a:solidFill>
                  <a:srgbClr val="002060"/>
                </a:solidFill>
                <a:latin typeface="Arial" panose="020B0604020202020204" pitchFamily="34" charset="0"/>
                <a:cs typeface="Arial" panose="020B0604020202020204" pitchFamily="34" charset="0"/>
              </a:rPr>
              <a:t> If management deliberately ignores or suppresses these indicators to show inflated profits/net worth, that is </a:t>
            </a:r>
            <a:r>
              <a:rPr lang="en-IN" b="1" dirty="0">
                <a:solidFill>
                  <a:srgbClr val="002060"/>
                </a:solidFill>
                <a:latin typeface="Arial" panose="020B0604020202020204" pitchFamily="34" charset="0"/>
                <a:cs typeface="Arial" panose="020B0604020202020204" pitchFamily="34" charset="0"/>
              </a:rPr>
              <a:t>misrepresentation of financial statements</a:t>
            </a:r>
            <a:endParaRPr lang="en-IN" dirty="0">
              <a:solidFill>
                <a:srgbClr val="002060"/>
              </a:solidFill>
              <a:latin typeface="Arial" panose="020B0604020202020204" pitchFamily="34" charset="0"/>
              <a:cs typeface="Arial" panose="020B0604020202020204" pitchFamily="34" charset="0"/>
            </a:endParaRPr>
          </a:p>
          <a:p>
            <a:pPr marL="285750" indent="-285750" algn="just">
              <a:lnSpc>
                <a:spcPct val="150000"/>
              </a:lnSpc>
              <a:buFont typeface="Wingdings" panose="05000000000000000000" pitchFamily="2" charset="2"/>
              <a:buChar char="§"/>
            </a:pPr>
            <a:r>
              <a:rPr lang="en-IN" dirty="0">
                <a:solidFill>
                  <a:srgbClr val="002060"/>
                </a:solidFill>
                <a:latin typeface="Arial" panose="020B0604020202020204" pitchFamily="34" charset="0"/>
                <a:cs typeface="Arial" panose="020B0604020202020204" pitchFamily="34" charset="0"/>
              </a:rPr>
              <a:t> This can fall under </a:t>
            </a:r>
            <a:r>
              <a:rPr lang="en-IN" b="1" dirty="0">
                <a:solidFill>
                  <a:srgbClr val="002060"/>
                </a:solidFill>
                <a:latin typeface="Arial" panose="020B0604020202020204" pitchFamily="34" charset="0"/>
                <a:cs typeface="Arial" panose="020B0604020202020204" pitchFamily="34" charset="0"/>
              </a:rPr>
              <a:t>accounting fraud</a:t>
            </a:r>
            <a:r>
              <a:rPr lang="en-IN" dirty="0">
                <a:solidFill>
                  <a:srgbClr val="002060"/>
                </a:solidFill>
                <a:latin typeface="Arial" panose="020B0604020202020204" pitchFamily="34" charset="0"/>
                <a:cs typeface="Arial" panose="020B0604020202020204" pitchFamily="34" charset="0"/>
              </a:rPr>
              <a:t> or </a:t>
            </a:r>
            <a:r>
              <a:rPr lang="en-IN" b="1" dirty="0">
                <a:solidFill>
                  <a:srgbClr val="002060"/>
                </a:solidFill>
                <a:latin typeface="Arial" panose="020B0604020202020204" pitchFamily="34" charset="0"/>
                <a:cs typeface="Arial" panose="020B0604020202020204" pitchFamily="34" charset="0"/>
              </a:rPr>
              <a:t>earnings management</a:t>
            </a:r>
            <a:r>
              <a:rPr lang="en-IN" dirty="0">
                <a:solidFill>
                  <a:srgbClr val="002060"/>
                </a:solidFill>
                <a:latin typeface="Arial" panose="020B0604020202020204" pitchFamily="34" charset="0"/>
                <a:cs typeface="Arial" panose="020B0604020202020204" pitchFamily="34" charset="0"/>
              </a:rPr>
              <a:t>, exposing directors/auditors to liability under company law, securities law, and audit regulations</a:t>
            </a:r>
          </a:p>
          <a:p>
            <a:pPr algn="just">
              <a:lnSpc>
                <a:spcPct val="150000"/>
              </a:lnSpc>
            </a:pPr>
            <a:r>
              <a:rPr lang="en-IN" dirty="0">
                <a:solidFill>
                  <a:srgbClr val="002060"/>
                </a:solidFill>
                <a:latin typeface="Arial" panose="020B0604020202020204" pitchFamily="34" charset="0"/>
                <a:cs typeface="Arial" panose="020B0604020202020204" pitchFamily="34" charset="0"/>
              </a:rPr>
              <a:t> </a:t>
            </a:r>
            <a:r>
              <a:rPr lang="en-IN" dirty="0">
                <a:solidFill>
                  <a:srgbClr val="00B050"/>
                </a:solidFill>
                <a:latin typeface="Arial" panose="020B0604020202020204" pitchFamily="34" charset="0"/>
                <a:cs typeface="Arial" panose="020B0604020202020204" pitchFamily="34" charset="0"/>
              </a:rPr>
              <a:t>Example</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sz="1600" b="0" u="none" strike="noStrike" kern="1200" cap="none" spc="0" normalizeH="0" baseline="0" noProof="0" dirty="0">
                <a:ln>
                  <a:noFill/>
                </a:ln>
                <a:solidFill>
                  <a:srgbClr val="00B050"/>
                </a:solidFill>
                <a:effectLst/>
                <a:uLnTx/>
                <a:uFillTx/>
                <a:latin typeface="Arial" pitchFamily="34" charset="0"/>
                <a:ea typeface="+mn-ea"/>
                <a:cs typeface="Arial" pitchFamily="34" charset="0"/>
              </a:rPr>
              <a:t>During 2013, Tata Steel impaired just  $ 1.6 billion out of $13 billion investment  in Corus whereas analyst estimated that it was just 1/3d or less</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sz="1600" b="0" u="none" strike="noStrike" kern="1200" cap="none" spc="0" normalizeH="0" baseline="0" noProof="0" dirty="0">
                <a:ln>
                  <a:noFill/>
                </a:ln>
                <a:solidFill>
                  <a:srgbClr val="00B050"/>
                </a:solidFill>
                <a:effectLst/>
                <a:uLnTx/>
                <a:uFillTx/>
                <a:latin typeface="Arial" pitchFamily="34" charset="0"/>
                <a:ea typeface="+mn-ea"/>
                <a:cs typeface="Arial" pitchFamily="34" charset="0"/>
              </a:rPr>
              <a:t>During FY 2014-15  Tata Steel  further impaired $ 6.4 billion</a:t>
            </a:r>
            <a:endParaRPr kumimoji="0" lang="en-US" sz="1600" u="none" strike="noStrike" kern="1200" cap="none" spc="0" normalizeH="0" baseline="0" noProof="0" dirty="0">
              <a:ln>
                <a:noFill/>
              </a:ln>
              <a:solidFill>
                <a:srgbClr val="00B050"/>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endParaRPr lang="en-US"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val="8084146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CBFDF-9A99-EBA1-E24F-25F7102DD9D8}"/>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10CFBC95-3DC1-B573-6C23-83DF3414AB3F}"/>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765E54B1-59FD-B5A2-09F5-0E38EC577B6D}"/>
              </a:ext>
            </a:extLst>
          </p:cNvPr>
          <p:cNvSpPr txBox="1"/>
          <p:nvPr/>
        </p:nvSpPr>
        <p:spPr>
          <a:xfrm>
            <a:off x="1905000" y="7204"/>
            <a:ext cx="80772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546A">
                    <a:lumMod val="75000"/>
                  </a:srgbClr>
                </a:solidFill>
                <a:effectLst/>
                <a:uLnTx/>
                <a:uFillTx/>
                <a:latin typeface="Arial" pitchFamily="34" charset="0"/>
                <a:ea typeface="+mn-ea"/>
                <a:cs typeface="Arial" pitchFamily="34" charset="0"/>
              </a:rPr>
              <a:t>Goodwill – The Bad and the Ugly   </a:t>
            </a:r>
          </a:p>
        </p:txBody>
      </p:sp>
      <p:graphicFrame>
        <p:nvGraphicFramePr>
          <p:cNvPr id="2" name="Table 1">
            <a:extLst>
              <a:ext uri="{FF2B5EF4-FFF2-40B4-BE49-F238E27FC236}">
                <a16:creationId xmlns:a16="http://schemas.microsoft.com/office/drawing/2014/main" id="{CF88E3A5-A80C-DF48-2B8C-2A80FCD01ED3}"/>
              </a:ext>
            </a:extLst>
          </p:cNvPr>
          <p:cNvGraphicFramePr>
            <a:graphicFrameLocks noGrp="1"/>
          </p:cNvGraphicFramePr>
          <p:nvPr/>
        </p:nvGraphicFramePr>
        <p:xfrm>
          <a:off x="838200" y="687640"/>
          <a:ext cx="10515600" cy="6047932"/>
        </p:xfrm>
        <a:graphic>
          <a:graphicData uri="http://schemas.openxmlformats.org/drawingml/2006/table">
            <a:tbl>
              <a:tblPr firstRow="1" firstCol="1" bandRow="1"/>
              <a:tblGrid>
                <a:gridCol w="1659903">
                  <a:extLst>
                    <a:ext uri="{9D8B030D-6E8A-4147-A177-3AD203B41FA5}">
                      <a16:colId xmlns:a16="http://schemas.microsoft.com/office/drawing/2014/main" val="1159126786"/>
                    </a:ext>
                  </a:extLst>
                </a:gridCol>
                <a:gridCol w="5350497">
                  <a:extLst>
                    <a:ext uri="{9D8B030D-6E8A-4147-A177-3AD203B41FA5}">
                      <a16:colId xmlns:a16="http://schemas.microsoft.com/office/drawing/2014/main" val="824179216"/>
                    </a:ext>
                  </a:extLst>
                </a:gridCol>
                <a:gridCol w="3505200">
                  <a:extLst>
                    <a:ext uri="{9D8B030D-6E8A-4147-A177-3AD203B41FA5}">
                      <a16:colId xmlns:a16="http://schemas.microsoft.com/office/drawing/2014/main" val="2753482369"/>
                    </a:ext>
                  </a:extLst>
                </a:gridCol>
              </a:tblGrid>
              <a:tr h="0">
                <a:tc>
                  <a:txBody>
                    <a:bodyPr/>
                    <a:lstStyle/>
                    <a:p>
                      <a:pPr>
                        <a:lnSpc>
                          <a:spcPct val="107000"/>
                        </a:lnSpc>
                        <a:spcAft>
                          <a:spcPts val="800"/>
                        </a:spcAft>
                        <a:buNone/>
                      </a:pPr>
                      <a:r>
                        <a:rPr lang="en-IN" sz="1600" b="1" dirty="0">
                          <a:solidFill>
                            <a:srgbClr val="002465"/>
                          </a:solidFill>
                          <a:effectLst/>
                          <a:latin typeface="Arial" panose="020B0604020202020204" pitchFamily="34" charset="0"/>
                          <a:ea typeface="Calibri" panose="020F0502020204030204" pitchFamily="34" charset="0"/>
                          <a:cs typeface="Mangal" panose="02040503050203030202" pitchFamily="18" charset="0"/>
                        </a:rPr>
                        <a:t>Year</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Events &amp; Indicators (per IAS 36 / Ind AS 36)</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Impairment Recognition by Tata Steel</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63876957"/>
                  </a:ext>
                </a:extLst>
              </a:tr>
              <a:tr h="0">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2007</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465"/>
                          </a:solidFill>
                          <a:effectLst/>
                          <a:latin typeface="Arial" panose="020B0604020202020204" pitchFamily="34" charset="0"/>
                          <a:ea typeface="Calibri" panose="020F0502020204030204" pitchFamily="34" charset="0"/>
                          <a:cs typeface="Mangal" panose="02040503050203030202" pitchFamily="18" charset="0"/>
                        </a:rPr>
                        <a:t>Acquisition of Corus for ~USD 12 bn. Funded by heavy debt.</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465"/>
                          </a:solidFill>
                          <a:effectLst/>
                          <a:latin typeface="Arial" panose="020B0604020202020204" pitchFamily="34" charset="0"/>
                          <a:ea typeface="Calibri" panose="020F0502020204030204" pitchFamily="34" charset="0"/>
                          <a:cs typeface="Mangal" panose="02040503050203030202" pitchFamily="18" charset="0"/>
                        </a:rPr>
                        <a:t>No impairment (acquisition year).</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2950546655"/>
                  </a:ext>
                </a:extLst>
              </a:tr>
              <a:tr h="0">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2008–2009</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dirty="0">
                          <a:solidFill>
                            <a:srgbClr val="002465"/>
                          </a:solidFill>
                          <a:effectLst/>
                          <a:latin typeface="Arial" panose="020B0604020202020204" pitchFamily="34" charset="0"/>
                          <a:ea typeface="Calibri" panose="020F0502020204030204" pitchFamily="34" charset="0"/>
                          <a:cs typeface="Mangal" panose="02040503050203030202" pitchFamily="18" charset="0"/>
                        </a:rPr>
                        <a:t>Global financial crisis hits Europe. • Sharp fall in steel demand and prices • Operating losses at Corus • Adverse macroeconomic conditions = </a:t>
                      </a:r>
                      <a:r>
                        <a:rPr lang="en-IN" sz="1600" b="1" dirty="0">
                          <a:solidFill>
                            <a:srgbClr val="002465"/>
                          </a:solidFill>
                          <a:effectLst/>
                          <a:latin typeface="Arial" panose="020B0604020202020204" pitchFamily="34" charset="0"/>
                          <a:ea typeface="Calibri" panose="020F0502020204030204" pitchFamily="34" charset="0"/>
                          <a:cs typeface="Mangal" panose="02040503050203030202" pitchFamily="18" charset="0"/>
                        </a:rPr>
                        <a:t>strong impairment indicators</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No impairment recorded</a:t>
                      </a:r>
                      <a:r>
                        <a:rPr lang="en-IN" sz="1600">
                          <a:solidFill>
                            <a:srgbClr val="002465"/>
                          </a:solidFill>
                          <a:effectLst/>
                          <a:latin typeface="Arial" panose="020B0604020202020204" pitchFamily="34" charset="0"/>
                          <a:ea typeface="Calibri" panose="020F0502020204030204" pitchFamily="34" charset="0"/>
                          <a:cs typeface="Mangal" panose="02040503050203030202" pitchFamily="18" charset="0"/>
                        </a:rPr>
                        <a:t>. Management argues “cyclical downturn, long-term synergies remain intact.”</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512945179"/>
                  </a:ext>
                </a:extLst>
              </a:tr>
              <a:tr h="0">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2010–2011</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dirty="0">
                          <a:solidFill>
                            <a:srgbClr val="002465"/>
                          </a:solidFill>
                          <a:effectLst/>
                          <a:latin typeface="Arial" panose="020B0604020202020204" pitchFamily="34" charset="0"/>
                          <a:ea typeface="Calibri" panose="020F0502020204030204" pitchFamily="34" charset="0"/>
                          <a:cs typeface="Mangal" panose="02040503050203030202" pitchFamily="18" charset="0"/>
                        </a:rPr>
                        <a:t>Continued losses in Europe. • Overcapacity &amp; Chinese imports • Market outlook still weak • Assets carried at book higher than recoverable value indicators</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No impairment</a:t>
                      </a:r>
                      <a:r>
                        <a:rPr lang="en-IN" sz="1600">
                          <a:solidFill>
                            <a:srgbClr val="002465"/>
                          </a:solidFill>
                          <a:effectLst/>
                          <a:latin typeface="Arial" panose="020B0604020202020204" pitchFamily="34" charset="0"/>
                          <a:ea typeface="Calibri" panose="020F0502020204030204" pitchFamily="34" charset="0"/>
                          <a:cs typeface="Mangal" panose="02040503050203030202" pitchFamily="18" charset="0"/>
                        </a:rPr>
                        <a:t>. Disclosures acknowledge challenges, but company cites “strategic value” of European presence.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2025262461"/>
                  </a:ext>
                </a:extLst>
              </a:tr>
              <a:tr h="0">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2012</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465"/>
                          </a:solidFill>
                          <a:effectLst/>
                          <a:latin typeface="Arial" panose="020B0604020202020204" pitchFamily="34" charset="0"/>
                          <a:ea typeface="Calibri" panose="020F0502020204030204" pitchFamily="34" charset="0"/>
                          <a:cs typeface="Mangal" panose="02040503050203030202" pitchFamily="18" charset="0"/>
                        </a:rPr>
                        <a:t>Persistent red ink at Corus. • Rating agencies flag impairment risk • Analysts question carrying value of assets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dirty="0">
                          <a:solidFill>
                            <a:srgbClr val="002465"/>
                          </a:solidFill>
                          <a:effectLst/>
                          <a:latin typeface="Arial" panose="020B0604020202020204" pitchFamily="34" charset="0"/>
                          <a:ea typeface="Calibri" panose="020F0502020204030204" pitchFamily="34" charset="0"/>
                          <a:cs typeface="Mangal" panose="02040503050203030202" pitchFamily="18" charset="0"/>
                        </a:rPr>
                        <a:t>Still </a:t>
                      </a:r>
                      <a:r>
                        <a:rPr lang="en-IN" sz="1600" b="1" dirty="0">
                          <a:solidFill>
                            <a:srgbClr val="002465"/>
                          </a:solidFill>
                          <a:effectLst/>
                          <a:latin typeface="Arial" panose="020B0604020202020204" pitchFamily="34" charset="0"/>
                          <a:ea typeface="Calibri" panose="020F0502020204030204" pitchFamily="34" charset="0"/>
                          <a:cs typeface="Mangal" panose="02040503050203030202" pitchFamily="18" charset="0"/>
                        </a:rPr>
                        <a:t>no impairment</a:t>
                      </a:r>
                      <a:r>
                        <a:rPr lang="en-IN" sz="1600" dirty="0">
                          <a:solidFill>
                            <a:srgbClr val="002465"/>
                          </a:solidFill>
                          <a:effectLst/>
                          <a:latin typeface="Arial" panose="020B0604020202020204" pitchFamily="34" charset="0"/>
                          <a:ea typeface="Calibri" panose="020F0502020204030204" pitchFamily="34" charset="0"/>
                          <a:cs typeface="Mangal" panose="02040503050203030202" pitchFamily="18" charset="0"/>
                        </a:rPr>
                        <a:t> recognized.</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1870820955"/>
                  </a:ext>
                </a:extLst>
              </a:tr>
              <a:tr h="0">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2013</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465"/>
                          </a:solidFill>
                          <a:effectLst/>
                          <a:latin typeface="Arial" panose="020B0604020202020204" pitchFamily="34" charset="0"/>
                          <a:ea typeface="Calibri" panose="020F0502020204030204" pitchFamily="34" charset="0"/>
                          <a:cs typeface="Mangal" panose="02040503050203030202" pitchFamily="18" charset="0"/>
                        </a:rPr>
                        <a:t>Losses deepen. Conditions show no sign of recovery.</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b="1" dirty="0">
                          <a:solidFill>
                            <a:srgbClr val="C00000"/>
                          </a:solidFill>
                          <a:effectLst/>
                          <a:latin typeface="Arial" panose="020B0604020202020204" pitchFamily="34" charset="0"/>
                          <a:ea typeface="Calibri" panose="020F0502020204030204" pitchFamily="34" charset="0"/>
                          <a:cs typeface="Mangal" panose="02040503050203030202" pitchFamily="18" charset="0"/>
                        </a:rPr>
                        <a:t>₹8,356 crore impairment</a:t>
                      </a:r>
                      <a:r>
                        <a:rPr lang="en-IN" sz="1600" dirty="0">
                          <a:solidFill>
                            <a:srgbClr val="C00000"/>
                          </a:solidFill>
                          <a:effectLst/>
                          <a:latin typeface="Arial" panose="020B0604020202020204" pitchFamily="34" charset="0"/>
                          <a:ea typeface="Calibri" panose="020F0502020204030204" pitchFamily="34" charset="0"/>
                          <a:cs typeface="Mangal" panose="02040503050203030202" pitchFamily="18" charset="0"/>
                        </a:rPr>
                        <a:t> booked on goodwill &amp; assets of Tata Steel Europe.</a:t>
                      </a:r>
                      <a:endParaRPr lang="en-IN" sz="1600" dirty="0">
                        <a:solidFill>
                          <a:srgbClr val="C0000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1368027484"/>
                  </a:ext>
                </a:extLst>
              </a:tr>
              <a:tr h="0">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2014–2016</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465"/>
                          </a:solidFill>
                          <a:effectLst/>
                          <a:latin typeface="Arial" panose="020B0604020202020204" pitchFamily="34" charset="0"/>
                          <a:ea typeface="Calibri" panose="020F0502020204030204" pitchFamily="34" charset="0"/>
                          <a:cs typeface="Mangal" panose="02040503050203030202" pitchFamily="18" charset="0"/>
                        </a:rPr>
                        <a:t>Europe remains loss-making. • Brexit uncertainty • Steel dumping in EU • Regulatory hurdles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b="1" dirty="0">
                          <a:solidFill>
                            <a:srgbClr val="C00000"/>
                          </a:solidFill>
                          <a:effectLst/>
                          <a:latin typeface="Arial" panose="020B0604020202020204" pitchFamily="34" charset="0"/>
                          <a:ea typeface="Calibri" panose="020F0502020204030204" pitchFamily="34" charset="0"/>
                          <a:cs typeface="Mangal" panose="02040503050203030202" pitchFamily="18" charset="0"/>
                        </a:rPr>
                        <a:t>Additional impairments</a:t>
                      </a:r>
                      <a:r>
                        <a:rPr lang="en-IN" sz="1600" dirty="0">
                          <a:solidFill>
                            <a:srgbClr val="C00000"/>
                          </a:solidFill>
                          <a:effectLst/>
                          <a:latin typeface="Arial" panose="020B0604020202020204" pitchFamily="34" charset="0"/>
                          <a:ea typeface="Calibri" panose="020F0502020204030204" pitchFamily="34" charset="0"/>
                          <a:cs typeface="Mangal" panose="02040503050203030202" pitchFamily="18" charset="0"/>
                        </a:rPr>
                        <a:t>, cumulative write-down crosses </a:t>
                      </a:r>
                      <a:r>
                        <a:rPr lang="en-IN" sz="1600" b="1" dirty="0">
                          <a:solidFill>
                            <a:srgbClr val="C00000"/>
                          </a:solidFill>
                          <a:effectLst/>
                          <a:latin typeface="Arial" panose="020B0604020202020204" pitchFamily="34" charset="0"/>
                          <a:ea typeface="Calibri" panose="020F0502020204030204" pitchFamily="34" charset="0"/>
                          <a:cs typeface="Mangal" panose="02040503050203030202" pitchFamily="18" charset="0"/>
                        </a:rPr>
                        <a:t>₹25,000 crore</a:t>
                      </a:r>
                      <a:r>
                        <a:rPr lang="en-IN" sz="1600" dirty="0">
                          <a:solidFill>
                            <a:srgbClr val="C00000"/>
                          </a:solidFill>
                          <a:effectLst/>
                          <a:latin typeface="Arial" panose="020B0604020202020204" pitchFamily="34" charset="0"/>
                          <a:ea typeface="Calibri" panose="020F0502020204030204" pitchFamily="34" charset="0"/>
                          <a:cs typeface="Mangal" panose="02040503050203030202" pitchFamily="18" charset="0"/>
                        </a:rPr>
                        <a:t>.</a:t>
                      </a:r>
                      <a:endParaRPr lang="en-IN" sz="1600" dirty="0">
                        <a:solidFill>
                          <a:srgbClr val="C0000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2112602759"/>
                  </a:ext>
                </a:extLst>
              </a:tr>
              <a:tr h="0">
                <a:tc>
                  <a:txBody>
                    <a:bodyPr/>
                    <a:lstStyle/>
                    <a:p>
                      <a:pPr>
                        <a:lnSpc>
                          <a:spcPct val="107000"/>
                        </a:lnSpc>
                        <a:spcAft>
                          <a:spcPts val="800"/>
                        </a:spcAft>
                        <a:buNone/>
                      </a:pPr>
                      <a:r>
                        <a:rPr lang="en-IN" sz="1600" b="1">
                          <a:solidFill>
                            <a:srgbClr val="002465"/>
                          </a:solidFill>
                          <a:effectLst/>
                          <a:latin typeface="Arial" panose="020B0604020202020204" pitchFamily="34" charset="0"/>
                          <a:ea typeface="Calibri" panose="020F0502020204030204" pitchFamily="34" charset="0"/>
                          <a:cs typeface="Mangal" panose="02040503050203030202" pitchFamily="18" charset="0"/>
                        </a:rPr>
                        <a:t>2017 onwards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465"/>
                          </a:solidFill>
                          <a:effectLst/>
                          <a:latin typeface="Arial" panose="020B0604020202020204" pitchFamily="34" charset="0"/>
                          <a:ea typeface="Calibri" panose="020F0502020204030204" pitchFamily="34" charset="0"/>
                          <a:cs typeface="Mangal" panose="02040503050203030202" pitchFamily="18" charset="0"/>
                        </a:rPr>
                        <a:t>Partial recovery attempts, restructuring, and asset sales in Europe.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dirty="0">
                          <a:solidFill>
                            <a:srgbClr val="002465"/>
                          </a:solidFill>
                          <a:effectLst/>
                          <a:latin typeface="Arial" panose="020B0604020202020204" pitchFamily="34" charset="0"/>
                          <a:ea typeface="Calibri" panose="020F0502020204030204" pitchFamily="34" charset="0"/>
                          <a:cs typeface="Mangal" panose="02040503050203030202" pitchFamily="18" charset="0"/>
                        </a:rPr>
                        <a:t>Carrying values adjusted periodically. No new large-scale impairment like 2013–2016.</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1922333161"/>
                  </a:ext>
                </a:extLst>
              </a:tr>
            </a:tbl>
          </a:graphicData>
        </a:graphic>
      </p:graphicFrame>
    </p:spTree>
    <p:extLst>
      <p:ext uri="{BB962C8B-B14F-4D97-AF65-F5344CB8AC3E}">
        <p14:creationId xmlns:p14="http://schemas.microsoft.com/office/powerpoint/2010/main" val="17487294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B68F9-C8CE-8635-89A1-B6FCC077FE19}"/>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017530B2-77DF-2BFA-499A-96EBFF1F1144}"/>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F6762DB7-611B-EBA6-ADB4-3E4ABDD4FE4A}"/>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Goodwill – The Bad and the Ugly   </a:t>
            </a:r>
          </a:p>
        </p:txBody>
      </p:sp>
      <p:sp>
        <p:nvSpPr>
          <p:cNvPr id="4" name="TextBox 3">
            <a:extLst>
              <a:ext uri="{FF2B5EF4-FFF2-40B4-BE49-F238E27FC236}">
                <a16:creationId xmlns:a16="http://schemas.microsoft.com/office/drawing/2014/main" id="{1762C26D-5F3B-873B-1C5F-3786387959F9}"/>
              </a:ext>
            </a:extLst>
          </p:cNvPr>
          <p:cNvSpPr txBox="1"/>
          <p:nvPr/>
        </p:nvSpPr>
        <p:spPr>
          <a:xfrm>
            <a:off x="1611983" y="1147351"/>
            <a:ext cx="9266549" cy="4029949"/>
          </a:xfrm>
          <a:prstGeom prst="rect">
            <a:avLst/>
          </a:prstGeom>
          <a:noFill/>
        </p:spPr>
        <p:txBody>
          <a:bodyPr wrap="square">
            <a:spAutoFit/>
          </a:bodyPr>
          <a:lstStyle/>
          <a:p>
            <a:pPr lvl="0">
              <a:lnSpc>
                <a:spcPct val="150000"/>
              </a:lnSpc>
            </a:pPr>
            <a:r>
              <a:rPr lang="en-IN" sz="1600" b="1"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Reliance Industries Ltd (RIL)</a:t>
            </a:r>
          </a:p>
          <a:p>
            <a:pPr marL="342900" lvl="0" indent="-342900">
              <a:lnSpc>
                <a:spcPct val="150000"/>
              </a:lnSpc>
              <a:buFont typeface="Wingdings" panose="05000000000000000000" pitchFamily="2" charset="2"/>
              <a:buChar char=""/>
            </a:pPr>
            <a:r>
              <a:rPr lang="en-IN" sz="1600" b="1"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Production decline precedes impairment</a:t>
            </a:r>
            <a:r>
              <a:rPr lang="en-IN" sz="1600"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KG‑D6 output was visibly falling from FY2013–14 to FY2015–16.</a:t>
            </a:r>
          </a:p>
          <a:p>
            <a:pPr marL="342900" lvl="0" indent="-342900">
              <a:lnSpc>
                <a:spcPct val="150000"/>
              </a:lnSpc>
              <a:buFont typeface="Wingdings" panose="05000000000000000000" pitchFamily="2" charset="2"/>
              <a:buChar char=""/>
            </a:pPr>
            <a:r>
              <a:rPr lang="en-IN" sz="1600" b="1"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Revenue &amp; EBIT decline mirrors output</a:t>
            </a:r>
            <a:r>
              <a:rPr lang="en-IN" sz="1600"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Upstream EBIT dropped ~35% from FY2013–14 to FY2016–17.</a:t>
            </a:r>
          </a:p>
          <a:p>
            <a:pPr marL="342900" lvl="0" indent="-342900">
              <a:lnSpc>
                <a:spcPct val="150000"/>
              </a:lnSpc>
              <a:buFont typeface="Wingdings" panose="05000000000000000000" pitchFamily="2" charset="2"/>
              <a:buChar char=""/>
            </a:pPr>
            <a:r>
              <a:rPr lang="en-IN" sz="1600" b="1"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Regulatory / legal risk materialized before write-down</a:t>
            </a:r>
            <a:r>
              <a:rPr lang="en-IN" sz="1600"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Govt notice in Nov 2016 created a contingent liability; Ind-AS write-down applied after this.</a:t>
            </a:r>
          </a:p>
          <a:p>
            <a:pPr marL="342900" lvl="0" indent="-342900" algn="just">
              <a:lnSpc>
                <a:spcPct val="150000"/>
              </a:lnSpc>
              <a:buFont typeface="Wingdings" panose="05000000000000000000" pitchFamily="2" charset="2"/>
              <a:buChar char=""/>
            </a:pPr>
            <a:r>
              <a:rPr lang="en-IN" sz="1600" b="1"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“Event Driven Delay” was shown as “Accounting-Driven Delay”</a:t>
            </a:r>
            <a:r>
              <a:rPr lang="en-IN" sz="1600"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The formal impairment (~₹20,114 Cr) only appears in FY2016–17, although economic and regulatory pressures existed for 2–3 years prior.</a:t>
            </a:r>
          </a:p>
          <a:p>
            <a:pPr>
              <a:lnSpc>
                <a:spcPct val="107000"/>
              </a:lnSpc>
              <a:spcAft>
                <a:spcPts val="800"/>
              </a:spcAft>
              <a:buNone/>
            </a:pPr>
            <a:r>
              <a:rPr lang="en-IN" sz="16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40916890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6C235-A0C5-5736-878A-D7EC87FF41D8}"/>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848D154-3BE0-3F57-994B-92953602FC0A}"/>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EA05D49C-234A-19A4-7D2F-06EB134392D5}"/>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Goodwill – The Bad and the Ugly   </a:t>
            </a:r>
          </a:p>
        </p:txBody>
      </p:sp>
      <p:graphicFrame>
        <p:nvGraphicFramePr>
          <p:cNvPr id="5" name="Table 4">
            <a:extLst>
              <a:ext uri="{FF2B5EF4-FFF2-40B4-BE49-F238E27FC236}">
                <a16:creationId xmlns:a16="http://schemas.microsoft.com/office/drawing/2014/main" id="{F3447C7F-607E-C6C9-8409-5FB96A1C176F}"/>
              </a:ext>
            </a:extLst>
          </p:cNvPr>
          <p:cNvGraphicFramePr>
            <a:graphicFrameLocks noGrp="1"/>
          </p:cNvGraphicFramePr>
          <p:nvPr>
            <p:extLst>
              <p:ext uri="{D42A27DB-BD31-4B8C-83A1-F6EECF244321}">
                <p14:modId xmlns:p14="http://schemas.microsoft.com/office/powerpoint/2010/main" val="807627332"/>
              </p:ext>
            </p:extLst>
          </p:nvPr>
        </p:nvGraphicFramePr>
        <p:xfrm>
          <a:off x="423420" y="802258"/>
          <a:ext cx="11444925" cy="4992562"/>
        </p:xfrm>
        <a:graphic>
          <a:graphicData uri="http://schemas.openxmlformats.org/drawingml/2006/table">
            <a:tbl>
              <a:tblPr firstRow="1" firstCol="1" bandRow="1"/>
              <a:tblGrid>
                <a:gridCol w="2288985">
                  <a:extLst>
                    <a:ext uri="{9D8B030D-6E8A-4147-A177-3AD203B41FA5}">
                      <a16:colId xmlns:a16="http://schemas.microsoft.com/office/drawing/2014/main" val="3081019994"/>
                    </a:ext>
                  </a:extLst>
                </a:gridCol>
                <a:gridCol w="2288985">
                  <a:extLst>
                    <a:ext uri="{9D8B030D-6E8A-4147-A177-3AD203B41FA5}">
                      <a16:colId xmlns:a16="http://schemas.microsoft.com/office/drawing/2014/main" val="2527109120"/>
                    </a:ext>
                  </a:extLst>
                </a:gridCol>
                <a:gridCol w="2288985">
                  <a:extLst>
                    <a:ext uri="{9D8B030D-6E8A-4147-A177-3AD203B41FA5}">
                      <a16:colId xmlns:a16="http://schemas.microsoft.com/office/drawing/2014/main" val="2146366206"/>
                    </a:ext>
                  </a:extLst>
                </a:gridCol>
                <a:gridCol w="2288985">
                  <a:extLst>
                    <a:ext uri="{9D8B030D-6E8A-4147-A177-3AD203B41FA5}">
                      <a16:colId xmlns:a16="http://schemas.microsoft.com/office/drawing/2014/main" val="3964935042"/>
                    </a:ext>
                  </a:extLst>
                </a:gridCol>
                <a:gridCol w="2288985">
                  <a:extLst>
                    <a:ext uri="{9D8B030D-6E8A-4147-A177-3AD203B41FA5}">
                      <a16:colId xmlns:a16="http://schemas.microsoft.com/office/drawing/2014/main" val="1898431981"/>
                    </a:ext>
                  </a:extLst>
                </a:gridCol>
              </a:tblGrid>
              <a:tr h="0">
                <a:tc>
                  <a:txBody>
                    <a:bodyPr/>
                    <a:lstStyle/>
                    <a:p>
                      <a:pPr algn="ctr">
                        <a:lnSpc>
                          <a:spcPct val="107000"/>
                        </a:lnSpc>
                        <a:spcAft>
                          <a:spcPts val="800"/>
                        </a:spcAft>
                        <a:buNone/>
                      </a:pPr>
                      <a:r>
                        <a:rPr lang="en-IN" sz="1600" b="1"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Fiscal Year</a:t>
                      </a:r>
                      <a:endParaRPr lang="en-IN"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buNone/>
                      </a:pPr>
                      <a:r>
                        <a:rPr lang="en-IN" sz="1600" b="1"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KG‑D6 Production (Crude/MMBBL &amp; Gas/BCF)</a:t>
                      </a:r>
                      <a:endParaRPr lang="en-IN"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buNone/>
                      </a:pPr>
                      <a:r>
                        <a:rPr lang="en-IN" sz="1600" b="1"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Upstream  EBIT (₹ Cr)</a:t>
                      </a:r>
                      <a:endParaRPr lang="en-IN"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buNone/>
                      </a:pPr>
                      <a:r>
                        <a:rPr lang="en-IN" sz="16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Key Event / Notes</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buNone/>
                      </a:pPr>
                      <a:r>
                        <a:rPr lang="en-IN" sz="16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Accounting Impact / Impairment</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2672801617"/>
                  </a:ext>
                </a:extLst>
              </a:tr>
              <a:tr h="0">
                <a:tc>
                  <a:txBody>
                    <a:bodyPr/>
                    <a:lstStyle/>
                    <a:p>
                      <a:pPr>
                        <a:lnSpc>
                          <a:spcPct val="107000"/>
                        </a:lnSpc>
                        <a:spcAft>
                          <a:spcPts val="800"/>
                        </a:spcAft>
                        <a:buNone/>
                      </a:pPr>
                      <a:r>
                        <a:rPr lang="en-IN" sz="16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FY2013–14</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~0.55 MMBBL, 40 BCF</a:t>
                      </a:r>
                      <a:endParaRPr lang="en-IN"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Upstream EBIT: 3,250</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Initial decline in MA, MB wells noted</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No impairment; Full-Cost method in force</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577943656"/>
                  </a:ext>
                </a:extLst>
              </a:tr>
              <a:tr h="0">
                <a:tc>
                  <a:txBody>
                    <a:bodyPr/>
                    <a:lstStyle/>
                    <a:p>
                      <a:pPr>
                        <a:lnSpc>
                          <a:spcPct val="107000"/>
                        </a:lnSpc>
                        <a:spcAft>
                          <a:spcPts val="800"/>
                        </a:spcAft>
                        <a:buNone/>
                      </a:pPr>
                      <a:r>
                        <a:rPr lang="en-IN" sz="16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FY2014–15</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~0.45 MMBBL, 36 BCF</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Upstream EBIT: 2,780</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Continued production decline; CapEx reduction announced</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No impairment recognized</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2829406482"/>
                  </a:ext>
                </a:extLst>
              </a:tr>
              <a:tr h="0">
                <a:tc>
                  <a:txBody>
                    <a:bodyPr/>
                    <a:lstStyle/>
                    <a:p>
                      <a:pPr>
                        <a:lnSpc>
                          <a:spcPct val="107000"/>
                        </a:lnSpc>
                        <a:spcAft>
                          <a:spcPts val="800"/>
                        </a:spcAft>
                        <a:buNone/>
                      </a:pPr>
                      <a:r>
                        <a:rPr lang="en-IN" sz="16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FY2015–16</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0.33 MMBBL, 31.1 BCF</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Upstream EBIT: 2,150</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Sand ingress in MA wells; natural field decline</a:t>
                      </a:r>
                      <a:endParaRPr lang="en-IN"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No impairment; risk disclosed in notes</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96472576"/>
                  </a:ext>
                </a:extLst>
              </a:tr>
              <a:tr h="0">
                <a:tc>
                  <a:txBody>
                    <a:bodyPr/>
                    <a:lstStyle/>
                    <a:p>
                      <a:pPr>
                        <a:lnSpc>
                          <a:spcPct val="107000"/>
                        </a:lnSpc>
                        <a:spcAft>
                          <a:spcPts val="800"/>
                        </a:spcAft>
                        <a:buNone/>
                      </a:pPr>
                      <a:r>
                        <a:rPr lang="en-IN" sz="16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Nov 2016</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Govt issues gas migration notice (~US$1.47B); CAG/D&amp;M report confirms migration</a:t>
                      </a:r>
                      <a:endParaRPr lang="en-IN"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Contingent liability noted; no accounting impairment yet</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1522104324"/>
                  </a:ext>
                </a:extLst>
              </a:tr>
              <a:tr h="0">
                <a:tc>
                  <a:txBody>
                    <a:bodyPr/>
                    <a:lstStyle/>
                    <a:p>
                      <a:pPr>
                        <a:lnSpc>
                          <a:spcPct val="107000"/>
                        </a:lnSpc>
                        <a:spcAft>
                          <a:spcPts val="800"/>
                        </a:spcAft>
                        <a:buNone/>
                      </a:pPr>
                      <a:r>
                        <a:rPr lang="en-IN" sz="16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FY2016–17</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0.30 MMBBL, 29 BCF</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Upstream EBIT: 1,980</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Continued decline; pricing uncertainty</a:t>
                      </a:r>
                      <a:endParaRPr lang="en-IN" sz="16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600" b="1" dirty="0">
                          <a:solidFill>
                            <a:srgbClr val="C00000"/>
                          </a:solidFill>
                          <a:effectLst/>
                          <a:latin typeface="Arial" panose="020B0604020202020204" pitchFamily="34" charset="0"/>
                          <a:ea typeface="Times New Roman" panose="02020603050405020304" pitchFamily="18" charset="0"/>
                          <a:cs typeface="Mangal" panose="02040503050203030202" pitchFamily="18" charset="0"/>
                        </a:rPr>
                        <a:t>Ind-AS transition triggers write-down ₹20,114 Cr (mainly KG‑D6)</a:t>
                      </a:r>
                      <a:endParaRPr lang="en-IN" sz="1600" dirty="0">
                        <a:solidFill>
                          <a:srgbClr val="C0000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372200537"/>
                  </a:ext>
                </a:extLst>
              </a:tr>
            </a:tbl>
          </a:graphicData>
        </a:graphic>
      </p:graphicFrame>
    </p:spTree>
    <p:extLst>
      <p:ext uri="{BB962C8B-B14F-4D97-AF65-F5344CB8AC3E}">
        <p14:creationId xmlns:p14="http://schemas.microsoft.com/office/powerpoint/2010/main" val="39417569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DDB79-0DBF-D4B6-32C3-F6FDC863465D}"/>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704AD14-0C5D-E287-B2A7-64A263D167D6}"/>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CFAE01B5-CB95-7018-CC7E-24A77EEBF061}"/>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Goodwill – The Bad and the Ugly   </a:t>
            </a:r>
          </a:p>
        </p:txBody>
      </p:sp>
      <p:pic>
        <p:nvPicPr>
          <p:cNvPr id="3" name="Picture 2">
            <a:extLst>
              <a:ext uri="{FF2B5EF4-FFF2-40B4-BE49-F238E27FC236}">
                <a16:creationId xmlns:a16="http://schemas.microsoft.com/office/drawing/2014/main" id="{204E7130-5B0B-8A3A-148B-E8C862CBB4AA}"/>
              </a:ext>
            </a:extLst>
          </p:cNvPr>
          <p:cNvPicPr>
            <a:picLocks noChangeAspect="1"/>
          </p:cNvPicPr>
          <p:nvPr/>
        </p:nvPicPr>
        <p:blipFill>
          <a:blip r:embed="rId2"/>
          <a:stretch>
            <a:fillRect/>
          </a:stretch>
        </p:blipFill>
        <p:spPr>
          <a:xfrm>
            <a:off x="414779" y="650449"/>
            <a:ext cx="11453567" cy="5938885"/>
          </a:xfrm>
          <a:prstGeom prst="rect">
            <a:avLst/>
          </a:prstGeom>
        </p:spPr>
      </p:pic>
    </p:spTree>
    <p:extLst>
      <p:ext uri="{BB962C8B-B14F-4D97-AF65-F5344CB8AC3E}">
        <p14:creationId xmlns:p14="http://schemas.microsoft.com/office/powerpoint/2010/main" val="2429129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4BF60-2211-4F33-6C20-6BF1CC033E21}"/>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52AF93F-1815-D1C7-01D0-434BC337BED6}"/>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BE4C7E33-1B97-967C-8160-4B10DE25078A}"/>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79D7F6D2-5C08-02DC-2E03-CEE008BDADC2}"/>
              </a:ext>
            </a:extLst>
          </p:cNvPr>
          <p:cNvSpPr txBox="1"/>
          <p:nvPr/>
        </p:nvSpPr>
        <p:spPr>
          <a:xfrm>
            <a:off x="1263192" y="848963"/>
            <a:ext cx="6108568" cy="923330"/>
          </a:xfrm>
          <a:prstGeom prst="rect">
            <a:avLst/>
          </a:prstGeom>
          <a:noFill/>
        </p:spPr>
        <p:txBody>
          <a:bodyPr wrap="square">
            <a:spAutoFit/>
          </a:bodyPr>
          <a:lstStyle/>
          <a:p>
            <a:r>
              <a:rPr lang="en-US" b="1" i="0" dirty="0">
                <a:solidFill>
                  <a:srgbClr val="0070C0"/>
                </a:solidFill>
                <a:effectLst/>
                <a:latin typeface="Arial" panose="020B0604020202020204" pitchFamily="34" charset="0"/>
                <a:cs typeface="Arial" panose="020B0604020202020204" pitchFamily="34" charset="0"/>
              </a:rPr>
              <a:t>Defining Valuation </a:t>
            </a:r>
          </a:p>
          <a:p>
            <a:endParaRPr lang="en-US" b="0" i="0" dirty="0">
              <a:solidFill>
                <a:srgbClr val="0F1115"/>
              </a:solidFill>
              <a:effectLst/>
              <a:latin typeface="Arial" panose="020B0604020202020204" pitchFamily="34" charset="0"/>
              <a:cs typeface="Arial" panose="020B0604020202020204" pitchFamily="34" charset="0"/>
            </a:endParaRPr>
          </a:p>
          <a:p>
            <a:r>
              <a:rPr lang="en-US" b="0" i="0" dirty="0">
                <a:solidFill>
                  <a:srgbClr val="0F1115"/>
                </a:solidFill>
                <a:effectLst/>
                <a:latin typeface="Arial" panose="020B0604020202020204" pitchFamily="34" charset="0"/>
                <a:cs typeface="Arial" panose="020B0604020202020204" pitchFamily="34" charset="0"/>
              </a:rPr>
              <a:t>How Do We Get There? The </a:t>
            </a:r>
            <a:r>
              <a:rPr lang="en-US" b="1" i="0" dirty="0">
                <a:solidFill>
                  <a:srgbClr val="0070C0"/>
                </a:solidFill>
                <a:effectLst/>
                <a:latin typeface="Arial" panose="020B0604020202020204" pitchFamily="34" charset="0"/>
                <a:cs typeface="Arial" panose="020B0604020202020204" pitchFamily="34" charset="0"/>
              </a:rPr>
              <a:t>Process </a:t>
            </a:r>
            <a:r>
              <a:rPr lang="en-US" b="0" i="0" dirty="0">
                <a:solidFill>
                  <a:srgbClr val="0F1115"/>
                </a:solidFill>
                <a:effectLst/>
                <a:latin typeface="Arial" panose="020B0604020202020204" pitchFamily="34" charset="0"/>
                <a:cs typeface="Arial" panose="020B0604020202020204" pitchFamily="34" charset="0"/>
              </a:rPr>
              <a:t>of Valuation</a:t>
            </a:r>
            <a:endParaRPr lang="en-IN"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76BD2294-D1C1-DF5A-66BC-CD1D94EF2C1A}"/>
              </a:ext>
            </a:extLst>
          </p:cNvPr>
          <p:cNvSpPr txBox="1"/>
          <p:nvPr/>
        </p:nvSpPr>
        <p:spPr>
          <a:xfrm>
            <a:off x="1348033" y="2164551"/>
            <a:ext cx="9822729" cy="936154"/>
          </a:xfrm>
          <a:prstGeom prst="rect">
            <a:avLst/>
          </a:prstGeom>
          <a:noFill/>
        </p:spPr>
        <p:txBody>
          <a:bodyPr wrap="square">
            <a:spAutoFit/>
          </a:bodyPr>
          <a:lstStyle/>
          <a:p>
            <a:pPr marL="285750" indent="-285750" algn="l">
              <a:lnSpc>
                <a:spcPct val="150000"/>
              </a:lnSpc>
              <a:spcBef>
                <a:spcPts val="300"/>
              </a:spcBef>
              <a:buFont typeface="Wingdings" panose="05000000000000000000" pitchFamily="2" charset="2"/>
              <a:buChar char="q"/>
            </a:pPr>
            <a:r>
              <a:rPr lang="en-US" b="1" i="0" dirty="0">
                <a:solidFill>
                  <a:srgbClr val="0F1115"/>
                </a:solidFill>
                <a:effectLst/>
                <a:latin typeface="Arial" panose="020B0604020202020204" pitchFamily="34" charset="0"/>
                <a:cs typeface="Arial" panose="020B0604020202020204" pitchFamily="34" charset="0"/>
              </a:rPr>
              <a:t>IVS 2022:</a:t>
            </a:r>
            <a:r>
              <a:rPr lang="en-US" b="0" i="0" dirty="0">
                <a:solidFill>
                  <a:srgbClr val="0F1115"/>
                </a:solidFill>
                <a:effectLst/>
                <a:latin typeface="Arial" panose="020B0604020202020204" pitchFamily="34" charset="0"/>
                <a:cs typeface="Arial" panose="020B0604020202020204" pitchFamily="34" charset="0"/>
              </a:rPr>
              <a:t> The act or process of </a:t>
            </a:r>
            <a:r>
              <a:rPr lang="en-US" b="0" i="0" dirty="0">
                <a:solidFill>
                  <a:srgbClr val="C00000"/>
                </a:solidFill>
                <a:effectLst/>
                <a:latin typeface="Arial" panose="020B0604020202020204" pitchFamily="34" charset="0"/>
                <a:cs typeface="Arial" panose="020B0604020202020204" pitchFamily="34" charset="0"/>
              </a:rPr>
              <a:t>determining</a:t>
            </a:r>
            <a:r>
              <a:rPr lang="en-US" b="0" i="0" dirty="0">
                <a:solidFill>
                  <a:srgbClr val="0F1115"/>
                </a:solidFill>
                <a:effectLst/>
                <a:latin typeface="Arial" panose="020B0604020202020204" pitchFamily="34" charset="0"/>
                <a:cs typeface="Arial" panose="020B0604020202020204" pitchFamily="34" charset="0"/>
              </a:rPr>
              <a:t> </a:t>
            </a:r>
            <a:r>
              <a:rPr lang="en-US" b="1" i="0" dirty="0">
                <a:solidFill>
                  <a:srgbClr val="0070C0"/>
                </a:solidFill>
                <a:effectLst/>
                <a:latin typeface="Arial" panose="020B0604020202020204" pitchFamily="34" charset="0"/>
                <a:cs typeface="Arial" panose="020B0604020202020204" pitchFamily="34" charset="0"/>
              </a:rPr>
              <a:t>an opinion or conclusion of value</a:t>
            </a:r>
            <a:r>
              <a:rPr lang="en-US" b="0" i="0" dirty="0">
                <a:solidFill>
                  <a:srgbClr val="0F1115"/>
                </a:solidFill>
                <a:effectLst/>
                <a:latin typeface="Arial" panose="020B0604020202020204" pitchFamily="34" charset="0"/>
                <a:cs typeface="Arial" panose="020B0604020202020204" pitchFamily="34" charset="0"/>
              </a:rPr>
              <a:t>...</a:t>
            </a:r>
          </a:p>
          <a:p>
            <a:pPr marL="285750" indent="-285750" algn="l">
              <a:lnSpc>
                <a:spcPct val="150000"/>
              </a:lnSpc>
              <a:spcBef>
                <a:spcPts val="450"/>
              </a:spcBef>
              <a:buFont typeface="Wingdings" panose="05000000000000000000" pitchFamily="2" charset="2"/>
              <a:buChar char="q"/>
            </a:pPr>
            <a:r>
              <a:rPr lang="en-US" b="1" i="0" dirty="0">
                <a:solidFill>
                  <a:srgbClr val="0F1115"/>
                </a:solidFill>
                <a:effectLst/>
                <a:latin typeface="Arial" panose="020B0604020202020204" pitchFamily="34" charset="0"/>
                <a:cs typeface="Arial" panose="020B0604020202020204" pitchFamily="34" charset="0"/>
              </a:rPr>
              <a:t>IVS 2025:</a:t>
            </a:r>
            <a:r>
              <a:rPr lang="en-US" b="0" i="0" dirty="0">
                <a:solidFill>
                  <a:srgbClr val="0F1115"/>
                </a:solidFill>
                <a:effectLst/>
                <a:latin typeface="Arial" panose="020B0604020202020204" pitchFamily="34" charset="0"/>
                <a:cs typeface="Arial" panose="020B0604020202020204" pitchFamily="34" charset="0"/>
              </a:rPr>
              <a:t> The act or process of </a:t>
            </a:r>
            <a:r>
              <a:rPr lang="en-US" b="0" i="0" dirty="0">
                <a:solidFill>
                  <a:srgbClr val="C00000"/>
                </a:solidFill>
                <a:effectLst/>
                <a:latin typeface="Arial" panose="020B0604020202020204" pitchFamily="34" charset="0"/>
                <a:cs typeface="Arial" panose="020B0604020202020204" pitchFamily="34" charset="0"/>
              </a:rPr>
              <a:t>forming</a:t>
            </a:r>
            <a:r>
              <a:rPr lang="en-US" b="0" i="0" dirty="0">
                <a:solidFill>
                  <a:srgbClr val="0F1115"/>
                </a:solidFill>
                <a:effectLst/>
                <a:latin typeface="Arial" panose="020B0604020202020204" pitchFamily="34" charset="0"/>
                <a:cs typeface="Arial" panose="020B0604020202020204" pitchFamily="34" charset="0"/>
              </a:rPr>
              <a:t> a </a:t>
            </a:r>
            <a:r>
              <a:rPr lang="en-US" b="1" i="0" dirty="0">
                <a:solidFill>
                  <a:srgbClr val="0070C0"/>
                </a:solidFill>
                <a:effectLst/>
                <a:latin typeface="Arial" panose="020B0604020202020204" pitchFamily="34" charset="0"/>
                <a:cs typeface="Arial" panose="020B0604020202020204" pitchFamily="34" charset="0"/>
              </a:rPr>
              <a:t>conclusion on a value</a:t>
            </a:r>
            <a:r>
              <a:rPr lang="en-US" b="0" i="0" dirty="0">
                <a:solidFill>
                  <a:srgbClr val="0F1115"/>
                </a:solidFill>
                <a:effectLst/>
                <a:latin typeface="Arial" panose="020B0604020202020204" pitchFamily="34" charset="0"/>
                <a:cs typeface="Arial" panose="020B0604020202020204" pitchFamily="34" charset="0"/>
              </a:rPr>
              <a:t>...</a:t>
            </a:r>
          </a:p>
        </p:txBody>
      </p:sp>
      <p:sp>
        <p:nvSpPr>
          <p:cNvPr id="7" name="TextBox 6">
            <a:extLst>
              <a:ext uri="{FF2B5EF4-FFF2-40B4-BE49-F238E27FC236}">
                <a16:creationId xmlns:a16="http://schemas.microsoft.com/office/drawing/2014/main" id="{E60BF2FF-4943-DEB6-ECD7-9587C7677FFF}"/>
              </a:ext>
            </a:extLst>
          </p:cNvPr>
          <p:cNvSpPr txBox="1"/>
          <p:nvPr/>
        </p:nvSpPr>
        <p:spPr>
          <a:xfrm>
            <a:off x="1178351" y="3942463"/>
            <a:ext cx="11594969" cy="1287532"/>
          </a:xfrm>
          <a:prstGeom prst="rect">
            <a:avLst/>
          </a:prstGeom>
          <a:noFill/>
        </p:spPr>
        <p:txBody>
          <a:bodyPr wrap="square">
            <a:spAutoFit/>
          </a:bodyPr>
          <a:lstStyle/>
          <a:p>
            <a:pPr>
              <a:lnSpc>
                <a:spcPct val="150000"/>
              </a:lnSpc>
            </a:pPr>
            <a:r>
              <a:rPr lang="en-US" b="0" i="0" dirty="0">
                <a:solidFill>
                  <a:srgbClr val="0F1115"/>
                </a:solidFill>
                <a:effectLst/>
                <a:latin typeface="Arial" panose="020B0604020202020204" pitchFamily="34" charset="0"/>
                <a:cs typeface="Arial" panose="020B0604020202020204" pitchFamily="34" charset="0"/>
              </a:rPr>
              <a:t>What does the valuer </a:t>
            </a:r>
            <a:r>
              <a:rPr lang="en-US" b="0" i="1" dirty="0">
                <a:solidFill>
                  <a:srgbClr val="0F1115"/>
                </a:solidFill>
                <a:effectLst/>
                <a:latin typeface="Arial" panose="020B0604020202020204" pitchFamily="34" charset="0"/>
                <a:cs typeface="Arial" panose="020B0604020202020204" pitchFamily="34" charset="0"/>
              </a:rPr>
              <a:t>bring</a:t>
            </a:r>
            <a:r>
              <a:rPr lang="en-US" b="0" i="0" dirty="0">
                <a:solidFill>
                  <a:srgbClr val="0F1115"/>
                </a:solidFill>
                <a:effectLst/>
                <a:latin typeface="Arial" panose="020B0604020202020204" pitchFamily="34" charset="0"/>
                <a:cs typeface="Arial" panose="020B0604020202020204" pitchFamily="34" charset="0"/>
              </a:rPr>
              <a:t> to this process? </a:t>
            </a:r>
          </a:p>
          <a:p>
            <a:pPr>
              <a:lnSpc>
                <a:spcPct val="150000"/>
              </a:lnSpc>
            </a:pPr>
            <a:endParaRPr lang="en-US" dirty="0">
              <a:solidFill>
                <a:srgbClr val="0F1115"/>
              </a:solidFill>
              <a:latin typeface="Arial" panose="020B0604020202020204" pitchFamily="34" charset="0"/>
              <a:cs typeface="Arial" panose="020B0604020202020204" pitchFamily="34" charset="0"/>
            </a:endParaRPr>
          </a:p>
          <a:p>
            <a:pPr>
              <a:lnSpc>
                <a:spcPct val="150000"/>
              </a:lnSpc>
            </a:pPr>
            <a:r>
              <a:rPr lang="en-US" b="0" i="0" dirty="0">
                <a:solidFill>
                  <a:srgbClr val="0F1115"/>
                </a:solidFill>
                <a:effectLst/>
                <a:latin typeface="Arial" panose="020B0604020202020204" pitchFamily="34" charset="0"/>
                <a:cs typeface="Arial" panose="020B0604020202020204" pitchFamily="34" charset="0"/>
              </a:rPr>
              <a:t>What transforms raw data into a defensible quantitative conclusion?"</a:t>
            </a:r>
            <a:endParaRPr lang="en-I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31619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8B2FE-4BE9-0B37-5E69-82A0A279B13D}"/>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D9D5339A-351A-B737-C22F-C92C2295EFC4}"/>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22DE34E3-0334-0E12-23FE-882215123167}"/>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Goodwill – The Bad and the Ugly   </a:t>
            </a:r>
          </a:p>
        </p:txBody>
      </p:sp>
      <p:graphicFrame>
        <p:nvGraphicFramePr>
          <p:cNvPr id="8" name="Table 7">
            <a:extLst>
              <a:ext uri="{FF2B5EF4-FFF2-40B4-BE49-F238E27FC236}">
                <a16:creationId xmlns:a16="http://schemas.microsoft.com/office/drawing/2014/main" id="{D91AEDAF-5257-E8D9-DF49-AF6DB5C8B2EE}"/>
              </a:ext>
            </a:extLst>
          </p:cNvPr>
          <p:cNvGraphicFramePr>
            <a:graphicFrameLocks noGrp="1"/>
          </p:cNvGraphicFramePr>
          <p:nvPr/>
        </p:nvGraphicFramePr>
        <p:xfrm>
          <a:off x="342506" y="995711"/>
          <a:ext cx="7076389" cy="4896043"/>
        </p:xfrm>
        <a:graphic>
          <a:graphicData uri="http://schemas.openxmlformats.org/drawingml/2006/table">
            <a:tbl>
              <a:tblPr firstRow="1" firstCol="1" bandRow="1"/>
              <a:tblGrid>
                <a:gridCol w="1783107">
                  <a:extLst>
                    <a:ext uri="{9D8B030D-6E8A-4147-A177-3AD203B41FA5}">
                      <a16:colId xmlns:a16="http://schemas.microsoft.com/office/drawing/2014/main" val="4198839762"/>
                    </a:ext>
                  </a:extLst>
                </a:gridCol>
                <a:gridCol w="2461353">
                  <a:extLst>
                    <a:ext uri="{9D8B030D-6E8A-4147-A177-3AD203B41FA5}">
                      <a16:colId xmlns:a16="http://schemas.microsoft.com/office/drawing/2014/main" val="1067812603"/>
                    </a:ext>
                  </a:extLst>
                </a:gridCol>
                <a:gridCol w="2831929">
                  <a:extLst>
                    <a:ext uri="{9D8B030D-6E8A-4147-A177-3AD203B41FA5}">
                      <a16:colId xmlns:a16="http://schemas.microsoft.com/office/drawing/2014/main" val="1518487078"/>
                    </a:ext>
                  </a:extLst>
                </a:gridCol>
              </a:tblGrid>
              <a:tr h="557934">
                <a:tc>
                  <a:txBody>
                    <a:bodyPr/>
                    <a:lstStyle/>
                    <a:p>
                      <a:pPr algn="ctr">
                        <a:lnSpc>
                          <a:spcPct val="107000"/>
                        </a:lnSpc>
                        <a:spcAft>
                          <a:spcPts val="800"/>
                        </a:spcAft>
                        <a:buNone/>
                      </a:pPr>
                      <a:r>
                        <a:rPr lang="en-IN" sz="1400" b="1"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Feature</a:t>
                      </a:r>
                      <a:endParaRPr lang="en-IN" sz="14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buNone/>
                      </a:pPr>
                      <a:r>
                        <a:rPr lang="en-IN" sz="14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Full Cost (FC)</a:t>
                      </a:r>
                      <a:endParaRPr lang="en-IN" sz="14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gn="ctr">
                        <a:lnSpc>
                          <a:spcPct val="107000"/>
                        </a:lnSpc>
                        <a:spcAft>
                          <a:spcPts val="800"/>
                        </a:spcAft>
                        <a:buNone/>
                      </a:pPr>
                      <a:r>
                        <a:rPr lang="en-IN" sz="14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Successful Efforts (SE)</a:t>
                      </a:r>
                      <a:endParaRPr lang="en-IN" sz="14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616051558"/>
                  </a:ext>
                </a:extLst>
              </a:tr>
              <a:tr h="1623657">
                <a:tc>
                  <a:txBody>
                    <a:bodyPr/>
                    <a:lstStyle/>
                    <a:p>
                      <a:pPr>
                        <a:lnSpc>
                          <a:spcPct val="107000"/>
                        </a:lnSpc>
                        <a:spcAft>
                          <a:spcPts val="800"/>
                        </a:spcAft>
                        <a:buNone/>
                      </a:pPr>
                      <a:r>
                        <a:rPr lang="en-IN" sz="1400" b="1"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Capitalization</a:t>
                      </a:r>
                      <a:endParaRPr lang="en-IN" sz="14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400"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All exploration costs are capitalized, whether successful or dry</a:t>
                      </a:r>
                      <a:endParaRPr lang="en-IN" sz="14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400">
                          <a:solidFill>
                            <a:srgbClr val="002060"/>
                          </a:solidFill>
                          <a:effectLst/>
                          <a:latin typeface="Arial" panose="020B0604020202020204" pitchFamily="34" charset="0"/>
                          <a:ea typeface="Times New Roman" panose="02020603050405020304" pitchFamily="18" charset="0"/>
                          <a:cs typeface="Mangal" panose="02040503050203030202" pitchFamily="18" charset="0"/>
                        </a:rPr>
                        <a:t>Only successful exploration costs (leading to proved reserves) are capitalized; dry holes are expensed</a:t>
                      </a:r>
                      <a:endParaRPr lang="en-IN" sz="14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487003899"/>
                  </a:ext>
                </a:extLst>
              </a:tr>
              <a:tr h="1090795">
                <a:tc>
                  <a:txBody>
                    <a:bodyPr/>
                    <a:lstStyle/>
                    <a:p>
                      <a:pPr>
                        <a:lnSpc>
                          <a:spcPct val="107000"/>
                        </a:lnSpc>
                        <a:spcAft>
                          <a:spcPts val="800"/>
                        </a:spcAft>
                        <a:buNone/>
                      </a:pPr>
                      <a:r>
                        <a:rPr lang="en-IN" sz="14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Impairment Frequency</a:t>
                      </a:r>
                      <a:endParaRPr lang="en-IN" sz="14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400"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Tested less frequently, often on a </a:t>
                      </a:r>
                      <a:r>
                        <a:rPr lang="en-IN" sz="1400" b="1"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pool or cost centre basis</a:t>
                      </a:r>
                      <a:endParaRPr lang="en-IN" sz="14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400"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Tested more frequently, typically </a:t>
                      </a:r>
                      <a:r>
                        <a:rPr lang="en-IN" sz="1400" b="1"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well-by-well or field-by-field</a:t>
                      </a:r>
                      <a:endParaRPr lang="en-IN" sz="14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3045777256"/>
                  </a:ext>
                </a:extLst>
              </a:tr>
              <a:tr h="1623657">
                <a:tc>
                  <a:txBody>
                    <a:bodyPr/>
                    <a:lstStyle/>
                    <a:p>
                      <a:pPr>
                        <a:lnSpc>
                          <a:spcPct val="107000"/>
                        </a:lnSpc>
                        <a:spcAft>
                          <a:spcPts val="800"/>
                        </a:spcAft>
                        <a:buNone/>
                      </a:pPr>
                      <a:r>
                        <a:rPr lang="en-IN" sz="1400" b="1">
                          <a:solidFill>
                            <a:srgbClr val="002060"/>
                          </a:solidFill>
                          <a:effectLst/>
                          <a:latin typeface="Arial" panose="020B0604020202020204" pitchFamily="34" charset="0"/>
                          <a:ea typeface="Times New Roman" panose="02020603050405020304" pitchFamily="18" charset="0"/>
                          <a:cs typeface="Mangal" panose="02040503050203030202" pitchFamily="18" charset="0"/>
                        </a:rPr>
                        <a:t>Risk of Impairment</a:t>
                      </a:r>
                      <a:endParaRPr lang="en-IN" sz="140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400"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Lower immediate risk since dry-hole costs are spread over all reserves</a:t>
                      </a:r>
                      <a:endParaRPr lang="en-IN" sz="14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tc>
                  <a:txBody>
                    <a:bodyPr/>
                    <a:lstStyle/>
                    <a:p>
                      <a:pPr>
                        <a:lnSpc>
                          <a:spcPct val="107000"/>
                        </a:lnSpc>
                        <a:spcAft>
                          <a:spcPts val="800"/>
                        </a:spcAft>
                        <a:buNone/>
                      </a:pPr>
                      <a:r>
                        <a:rPr lang="en-IN" sz="1400" dirty="0">
                          <a:solidFill>
                            <a:srgbClr val="002060"/>
                          </a:solidFill>
                          <a:effectLst/>
                          <a:latin typeface="Arial" panose="020B0604020202020204" pitchFamily="34" charset="0"/>
                          <a:ea typeface="Times New Roman" panose="02020603050405020304" pitchFamily="18" charset="0"/>
                          <a:cs typeface="Mangal" panose="02040503050203030202" pitchFamily="18" charset="0"/>
                        </a:rPr>
                        <a:t>Higher risk because dry-hole costs hit earnings immediately unless capitalized and later tested for impairment</a:t>
                      </a:r>
                      <a:endParaRPr lang="en-IN" sz="14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9525" anchor="ctr">
                    <a:lnL>
                      <a:noFill/>
                    </a:lnL>
                    <a:lnR>
                      <a:noFill/>
                    </a:lnR>
                    <a:lnT>
                      <a:noFill/>
                    </a:lnT>
                    <a:lnB>
                      <a:noFill/>
                    </a:lnB>
                    <a:noFill/>
                  </a:tcPr>
                </a:tc>
                <a:extLst>
                  <a:ext uri="{0D108BD9-81ED-4DB2-BD59-A6C34878D82A}">
                    <a16:rowId xmlns:a16="http://schemas.microsoft.com/office/drawing/2014/main" val="2748918928"/>
                  </a:ext>
                </a:extLst>
              </a:tr>
            </a:tbl>
          </a:graphicData>
        </a:graphic>
      </p:graphicFrame>
      <p:sp>
        <p:nvSpPr>
          <p:cNvPr id="10" name="TextBox 9">
            <a:extLst>
              <a:ext uri="{FF2B5EF4-FFF2-40B4-BE49-F238E27FC236}">
                <a16:creationId xmlns:a16="http://schemas.microsoft.com/office/drawing/2014/main" id="{E17E89B8-1202-6BF2-2DB0-3419B09D2177}"/>
              </a:ext>
            </a:extLst>
          </p:cNvPr>
          <p:cNvSpPr txBox="1"/>
          <p:nvPr/>
        </p:nvSpPr>
        <p:spPr>
          <a:xfrm>
            <a:off x="7814821" y="1154082"/>
            <a:ext cx="4034672" cy="3608232"/>
          </a:xfrm>
          <a:prstGeom prst="rect">
            <a:avLst/>
          </a:prstGeom>
          <a:noFill/>
        </p:spPr>
        <p:txBody>
          <a:bodyPr wrap="square">
            <a:spAutoFit/>
          </a:bodyPr>
          <a:lstStyle/>
          <a:p>
            <a:pPr marL="342900" lvl="0" indent="-342900" algn="just">
              <a:lnSpc>
                <a:spcPct val="150000"/>
              </a:lnSpc>
              <a:buFont typeface="Wingdings" panose="05000000000000000000" pitchFamily="2" charset="2"/>
              <a:buChar char=""/>
            </a:pPr>
            <a:r>
              <a:rPr lang="en-IN" sz="1400" dirty="0">
                <a:solidFill>
                  <a:srgbClr val="0070C0"/>
                </a:solidFill>
                <a:effectLst/>
                <a:latin typeface="Arial" panose="020B0604020202020204" pitchFamily="34" charset="0"/>
                <a:ea typeface="Times New Roman" panose="02020603050405020304" pitchFamily="18" charset="0"/>
              </a:rPr>
              <a:t>Impairment is possible under the </a:t>
            </a:r>
            <a:r>
              <a:rPr lang="en-IN" sz="1400" b="1" dirty="0">
                <a:solidFill>
                  <a:srgbClr val="0070C0"/>
                </a:solidFill>
                <a:effectLst/>
                <a:latin typeface="Arial" panose="020B0604020202020204" pitchFamily="34" charset="0"/>
                <a:ea typeface="Times New Roman" panose="02020603050405020304" pitchFamily="18" charset="0"/>
              </a:rPr>
              <a:t>full cost method</a:t>
            </a:r>
            <a:endParaRPr lang="en-IN" sz="1400" dirty="0">
              <a:solidFill>
                <a:srgbClr val="0070C0"/>
              </a:solidFill>
              <a:effectLst/>
              <a:latin typeface="Arial" panose="020B0604020202020204" pitchFamily="34" charset="0"/>
              <a:ea typeface="Times New Roman" panose="02020603050405020304" pitchFamily="18" charset="0"/>
            </a:endParaRPr>
          </a:p>
          <a:p>
            <a:pPr marL="342900" lvl="0" indent="-342900" algn="just">
              <a:lnSpc>
                <a:spcPct val="150000"/>
              </a:lnSpc>
              <a:buFont typeface="Wingdings" panose="05000000000000000000" pitchFamily="2" charset="2"/>
              <a:buChar char=""/>
            </a:pPr>
            <a:endParaRPr lang="en-IN" sz="1400" dirty="0">
              <a:solidFill>
                <a:srgbClr val="0070C0"/>
              </a:solidFill>
              <a:effectLst/>
              <a:latin typeface="Times New Roman" panose="02020603050405020304" pitchFamily="18" charset="0"/>
              <a:ea typeface="Times New Roman" panose="02020603050405020304" pitchFamily="18" charset="0"/>
            </a:endParaRPr>
          </a:p>
          <a:p>
            <a:pPr marL="342900" lvl="0" indent="-342900" algn="just">
              <a:lnSpc>
                <a:spcPct val="150000"/>
              </a:lnSpc>
              <a:buFont typeface="Wingdings" panose="05000000000000000000" pitchFamily="2" charset="2"/>
              <a:buChar char=""/>
            </a:pPr>
            <a:r>
              <a:rPr lang="en-IN" sz="1400" dirty="0">
                <a:solidFill>
                  <a:srgbClr val="0070C0"/>
                </a:solidFill>
                <a:effectLst/>
                <a:latin typeface="Arial" panose="020B0604020202020204" pitchFamily="34" charset="0"/>
                <a:ea typeface="Times New Roman" panose="02020603050405020304" pitchFamily="18" charset="0"/>
              </a:rPr>
              <a:t>The magnitude and frequency of impairment differ from successful efforts method.</a:t>
            </a:r>
          </a:p>
          <a:p>
            <a:pPr marL="342900" lvl="0" indent="-342900" algn="just">
              <a:lnSpc>
                <a:spcPct val="150000"/>
              </a:lnSpc>
              <a:buFont typeface="Wingdings" panose="05000000000000000000" pitchFamily="2" charset="2"/>
              <a:buChar char=""/>
            </a:pPr>
            <a:endParaRPr lang="en-IN" sz="1400" dirty="0">
              <a:solidFill>
                <a:srgbClr val="0070C0"/>
              </a:solidFill>
              <a:effectLst/>
              <a:latin typeface="Times New Roman" panose="02020603050405020304" pitchFamily="18" charset="0"/>
              <a:ea typeface="Times New Roman" panose="02020603050405020304" pitchFamily="18" charset="0"/>
            </a:endParaRPr>
          </a:p>
          <a:p>
            <a:pPr marL="342900" lvl="0" indent="-342900" algn="just">
              <a:lnSpc>
                <a:spcPct val="150000"/>
              </a:lnSpc>
              <a:buFont typeface="Wingdings" panose="05000000000000000000" pitchFamily="2" charset="2"/>
              <a:buChar char=""/>
            </a:pPr>
            <a:r>
              <a:rPr lang="en-IN" sz="1400" dirty="0">
                <a:solidFill>
                  <a:srgbClr val="0070C0"/>
                </a:solidFill>
                <a:effectLst/>
                <a:latin typeface="Arial" panose="020B0604020202020204" pitchFamily="34" charset="0"/>
                <a:ea typeface="Times New Roman" panose="02020603050405020304" pitchFamily="18" charset="0"/>
              </a:rPr>
              <a:t>FC spreads exploration risk across reserves, which can </a:t>
            </a:r>
            <a:r>
              <a:rPr lang="en-IN" sz="1400" b="1" dirty="0">
                <a:solidFill>
                  <a:srgbClr val="0070C0"/>
                </a:solidFill>
                <a:effectLst/>
                <a:latin typeface="Arial" panose="020B0604020202020204" pitchFamily="34" charset="0"/>
                <a:ea typeface="Times New Roman" panose="02020603050405020304" pitchFamily="18" charset="0"/>
              </a:rPr>
              <a:t>delay or reduce immediate impairment</a:t>
            </a:r>
            <a:r>
              <a:rPr lang="en-IN" sz="1400" dirty="0">
                <a:solidFill>
                  <a:srgbClr val="0070C0"/>
                </a:solidFill>
                <a:effectLst/>
                <a:latin typeface="Arial" panose="020B0604020202020204" pitchFamily="34" charset="0"/>
                <a:ea typeface="Times New Roman" panose="02020603050405020304" pitchFamily="18" charset="0"/>
              </a:rPr>
              <a:t>, but it does </a:t>
            </a:r>
            <a:r>
              <a:rPr lang="en-IN" sz="1400" b="1" dirty="0">
                <a:solidFill>
                  <a:srgbClr val="0070C0"/>
                </a:solidFill>
                <a:effectLst/>
                <a:latin typeface="Arial" panose="020B0604020202020204" pitchFamily="34" charset="0"/>
                <a:ea typeface="Times New Roman" panose="02020603050405020304" pitchFamily="18" charset="0"/>
              </a:rPr>
              <a:t>not eliminate the need for impairment</a:t>
            </a:r>
            <a:r>
              <a:rPr lang="en-IN" sz="1400" dirty="0">
                <a:solidFill>
                  <a:srgbClr val="0070C0"/>
                </a:solidFill>
                <a:effectLst/>
                <a:latin typeface="Arial" panose="020B0604020202020204" pitchFamily="34" charset="0"/>
                <a:ea typeface="Times New Roman" panose="02020603050405020304" pitchFamily="18" charset="0"/>
              </a:rPr>
              <a:t> when future cash flows cannot recover the capitalized costs.</a:t>
            </a:r>
            <a:endParaRPr lang="en-IN" sz="1400" dirty="0">
              <a:solidFill>
                <a:srgbClr val="0070C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059709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7E642-E3DB-4D4F-15FC-36CAEC1B1321}"/>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314C26A-B942-F065-84DB-27E3FCA03CF9}"/>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13645231-CB31-0E50-4585-7AE4BC85193F}"/>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Asset Impairment Delay – The Bad and the Ugly   </a:t>
            </a:r>
          </a:p>
        </p:txBody>
      </p:sp>
      <p:sp>
        <p:nvSpPr>
          <p:cNvPr id="3" name="TextBox 2">
            <a:extLst>
              <a:ext uri="{FF2B5EF4-FFF2-40B4-BE49-F238E27FC236}">
                <a16:creationId xmlns:a16="http://schemas.microsoft.com/office/drawing/2014/main" id="{394606AD-D224-7287-FE8C-49387CB3FFC5}"/>
              </a:ext>
            </a:extLst>
          </p:cNvPr>
          <p:cNvSpPr txBox="1"/>
          <p:nvPr/>
        </p:nvSpPr>
        <p:spPr>
          <a:xfrm>
            <a:off x="886121" y="723144"/>
            <a:ext cx="10878532" cy="5442516"/>
          </a:xfrm>
          <a:prstGeom prst="rect">
            <a:avLst/>
          </a:prstGeom>
          <a:noFill/>
        </p:spPr>
        <p:txBody>
          <a:bodyPr wrap="square">
            <a:spAutoFit/>
          </a:bodyPr>
          <a:lstStyle/>
          <a:p>
            <a:pPr>
              <a:lnSpc>
                <a:spcPct val="150000"/>
              </a:lnSpc>
              <a:buNone/>
            </a:pPr>
            <a:r>
              <a:rPr lang="en-IN" b="1"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Eros International Media Ltd</a:t>
            </a:r>
            <a:r>
              <a:rPr lang="en-IN" b="1" dirty="0">
                <a:solidFill>
                  <a:srgbClr val="002060"/>
                </a:solidFill>
                <a:latin typeface="Arial" panose="020B0604020202020204" pitchFamily="34" charset="0"/>
                <a:ea typeface="Times New Roman" panose="02020603050405020304" pitchFamily="18" charset="0"/>
                <a:cs typeface="Arial" panose="020B0604020202020204" pitchFamily="34" charset="0"/>
              </a:rPr>
              <a:t> (EIML)</a:t>
            </a:r>
            <a:endParaRPr lang="en-IN" dirty="0">
              <a:solidFill>
                <a:srgbClr val="002060"/>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SzPts val="1000"/>
              <a:buFont typeface="Wingdings" panose="05000000000000000000" pitchFamily="2" charset="2"/>
              <a:buChar char="§"/>
              <a:tabLst>
                <a:tab pos="457200" algn="l"/>
              </a:tabLst>
            </a:pPr>
            <a:r>
              <a:rPr lang="en-IN"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SEBI opened an investigation after the company reported very large impairment/write-downs (content advances, film rights, other advances and goodwill — ~</a:t>
            </a:r>
            <a:r>
              <a:rPr lang="en-IN"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₹1,553.52 crore </a:t>
            </a:r>
            <a:r>
              <a:rPr lang="en-IN"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reported for FY2019-20 on a consolidated basis)</a:t>
            </a:r>
          </a:p>
          <a:p>
            <a:pPr marL="342900" lvl="0" indent="-342900" algn="just">
              <a:lnSpc>
                <a:spcPct val="150000"/>
              </a:lnSpc>
              <a:buSzPts val="1000"/>
              <a:buFont typeface="Wingdings" panose="05000000000000000000" pitchFamily="2" charset="2"/>
              <a:buChar char="§"/>
              <a:tabLst>
                <a:tab pos="457200" algn="l"/>
              </a:tabLst>
            </a:pPr>
            <a:endParaRPr lang="en-IN" dirty="0">
              <a:solidFill>
                <a:srgbClr val="002060"/>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SzPts val="1000"/>
              <a:buFont typeface="Wingdings" panose="05000000000000000000" pitchFamily="2" charset="2"/>
              <a:buChar char="§"/>
              <a:tabLst>
                <a:tab pos="457200" algn="l"/>
              </a:tabLst>
            </a:pPr>
            <a:r>
              <a:rPr lang="en-IN"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SEBI’s probe alleged sham transactions, fund diversion and manipulation around those impairments</a:t>
            </a:r>
          </a:p>
          <a:p>
            <a:pPr marL="342900" lvl="0" indent="-342900" algn="just">
              <a:lnSpc>
                <a:spcPct val="150000"/>
              </a:lnSpc>
              <a:buSzPts val="1000"/>
              <a:buFont typeface="Wingdings" panose="05000000000000000000" pitchFamily="2" charset="2"/>
              <a:buChar char="§"/>
              <a:tabLst>
                <a:tab pos="457200" algn="l"/>
              </a:tabLst>
            </a:pPr>
            <a:endParaRPr lang="en-IN" dirty="0">
              <a:solidFill>
                <a:srgbClr val="002060"/>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SzPts val="1000"/>
              <a:buFont typeface="Wingdings" panose="05000000000000000000" pitchFamily="2" charset="2"/>
              <a:buChar char="§"/>
              <a:tabLst>
                <a:tab pos="457200" algn="l"/>
              </a:tabLst>
            </a:pPr>
            <a:r>
              <a:rPr lang="en-IN"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SEBI issued interim orders (June 22, 2023) restraining the company/promoters and later imposed penalties on several entities/individuals for non-compliance with the probe; there are subsequent SEBI orders, attachments and recovery steps related to the matter</a:t>
            </a:r>
            <a:endParaRPr lang="en-IN"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lnSpc>
                <a:spcPct val="150000"/>
              </a:lnSpc>
              <a:buSzPts val="1000"/>
              <a:buFont typeface="Wingdings" panose="05000000000000000000" pitchFamily="2" charset="2"/>
              <a:buChar char="§"/>
              <a:tabLst>
                <a:tab pos="457200" algn="l"/>
              </a:tabLst>
            </a:pPr>
            <a:endParaRPr lang="en-IN" dirty="0">
              <a:solidFill>
                <a:srgbClr val="002060"/>
              </a:solidFill>
              <a:effectLst/>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50000"/>
              </a:lnSpc>
              <a:buFont typeface="Wingdings" panose="05000000000000000000" pitchFamily="2" charset="2"/>
              <a:buChar char="§"/>
            </a:pPr>
            <a:r>
              <a:rPr lang="en-IN"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SEBI also imposed monetary penalties on various persons/entities for non-cooperation, and in late 2024/early 2025 there were further recovery steps/penalties recorded in the press. </a:t>
            </a:r>
            <a:endParaRPr lang="en-IN"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38502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5ACA8-B2E5-8276-6626-94D053291D11}"/>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45186957-2705-1CCE-0226-8A6CF6D1443B}"/>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EEB2FB86-E03B-2E48-A327-CAA4E74DD9DA}"/>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Goodwill – The Bad and the Ugly   </a:t>
            </a:r>
          </a:p>
        </p:txBody>
      </p:sp>
      <p:pic>
        <p:nvPicPr>
          <p:cNvPr id="3" name="Picture 2">
            <a:extLst>
              <a:ext uri="{FF2B5EF4-FFF2-40B4-BE49-F238E27FC236}">
                <a16:creationId xmlns:a16="http://schemas.microsoft.com/office/drawing/2014/main" id="{0E9F591F-B966-7D58-3F0A-E5794CD067D5}"/>
              </a:ext>
            </a:extLst>
          </p:cNvPr>
          <p:cNvPicPr>
            <a:picLocks noChangeAspect="1"/>
          </p:cNvPicPr>
          <p:nvPr/>
        </p:nvPicPr>
        <p:blipFill>
          <a:blip r:embed="rId2"/>
          <a:stretch>
            <a:fillRect/>
          </a:stretch>
        </p:blipFill>
        <p:spPr>
          <a:xfrm>
            <a:off x="414779" y="930534"/>
            <a:ext cx="6579910" cy="5375998"/>
          </a:xfrm>
          <a:prstGeom prst="rect">
            <a:avLst/>
          </a:prstGeom>
        </p:spPr>
      </p:pic>
      <p:sp>
        <p:nvSpPr>
          <p:cNvPr id="5" name="TextBox 4">
            <a:extLst>
              <a:ext uri="{FF2B5EF4-FFF2-40B4-BE49-F238E27FC236}">
                <a16:creationId xmlns:a16="http://schemas.microsoft.com/office/drawing/2014/main" id="{0CA599F7-4DC8-E765-0FE6-8EFA8C99E3F1}"/>
              </a:ext>
            </a:extLst>
          </p:cNvPr>
          <p:cNvSpPr txBox="1"/>
          <p:nvPr/>
        </p:nvSpPr>
        <p:spPr>
          <a:xfrm>
            <a:off x="7560297" y="756211"/>
            <a:ext cx="4047242" cy="2862322"/>
          </a:xfrm>
          <a:prstGeom prst="rect">
            <a:avLst/>
          </a:prstGeom>
          <a:noFill/>
        </p:spPr>
        <p:txBody>
          <a:bodyPr wrap="square">
            <a:spAutoFit/>
          </a:bodyPr>
          <a:lstStyle/>
          <a:p>
            <a:pPr marL="285750" indent="-285750" algn="just">
              <a:buFont typeface="Wingdings" panose="05000000000000000000" pitchFamily="2" charset="2"/>
              <a:buChar char="§"/>
            </a:pPr>
            <a:r>
              <a:rPr lang="en-US" dirty="0">
                <a:solidFill>
                  <a:srgbClr val="00B050"/>
                </a:solidFill>
                <a:latin typeface="Arial" panose="020B0604020202020204" pitchFamily="34" charset="0"/>
                <a:cs typeface="Arial" panose="020B0604020202020204" pitchFamily="34" charset="0"/>
              </a:rPr>
              <a:t>The total assets of EIL on a consolidated basis was INR 4205.72 Crore in FY 2018-19, which fell sharply to INR 2496.67 Crore in FY 2019-20.</a:t>
            </a:r>
          </a:p>
          <a:p>
            <a:pPr marL="285750" indent="-285750" algn="just">
              <a:buFont typeface="Wingdings" panose="05000000000000000000" pitchFamily="2" charset="2"/>
              <a:buChar char="§"/>
            </a:pPr>
            <a:endParaRPr lang="en-US" dirty="0">
              <a:solidFill>
                <a:srgbClr val="00B050"/>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
            </a:pPr>
            <a:r>
              <a:rPr lang="en-US" dirty="0">
                <a:solidFill>
                  <a:srgbClr val="00B050"/>
                </a:solidFill>
                <a:latin typeface="Arial" panose="020B0604020202020204" pitchFamily="34" charset="0"/>
                <a:cs typeface="Arial" panose="020B0604020202020204" pitchFamily="34" charset="0"/>
              </a:rPr>
              <a:t>EIL reported a consolidated profit of INR 266. 48 Cr in FY-19, reported a loss of INR 1401.21 Cr in FY-20</a:t>
            </a:r>
            <a:endParaRPr lang="en-IN" dirty="0">
              <a:solidFill>
                <a:srgbClr val="00B050"/>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D30F7B31-FAF4-888E-B0DA-22983ADAE823}"/>
              </a:ext>
            </a:extLst>
          </p:cNvPr>
          <p:cNvPicPr>
            <a:picLocks noChangeAspect="1"/>
          </p:cNvPicPr>
          <p:nvPr/>
        </p:nvPicPr>
        <p:blipFill>
          <a:blip r:embed="rId3"/>
          <a:stretch>
            <a:fillRect/>
          </a:stretch>
        </p:blipFill>
        <p:spPr>
          <a:xfrm>
            <a:off x="6649040" y="4080197"/>
            <a:ext cx="5128181" cy="2021585"/>
          </a:xfrm>
          <a:prstGeom prst="rect">
            <a:avLst/>
          </a:prstGeom>
        </p:spPr>
      </p:pic>
    </p:spTree>
    <p:extLst>
      <p:ext uri="{BB962C8B-B14F-4D97-AF65-F5344CB8AC3E}">
        <p14:creationId xmlns:p14="http://schemas.microsoft.com/office/powerpoint/2010/main" val="16738698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BCDE8-E8FE-1E85-209E-FE653DDF354F}"/>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33DC6FEE-E187-4FCE-DBA0-5D458C68AC65}"/>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E74BACB2-10FF-48CD-AE9E-B5E47B637324}"/>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Goodwill/Intangibles – The Bad and the Ugly   </a:t>
            </a:r>
          </a:p>
        </p:txBody>
      </p:sp>
      <p:graphicFrame>
        <p:nvGraphicFramePr>
          <p:cNvPr id="2" name="Table 1">
            <a:extLst>
              <a:ext uri="{FF2B5EF4-FFF2-40B4-BE49-F238E27FC236}">
                <a16:creationId xmlns:a16="http://schemas.microsoft.com/office/drawing/2014/main" id="{4EAAA768-3193-6010-3D5F-30C1C68AF9B5}"/>
              </a:ext>
            </a:extLst>
          </p:cNvPr>
          <p:cNvGraphicFramePr>
            <a:graphicFrameLocks noGrp="1"/>
          </p:cNvGraphicFramePr>
          <p:nvPr>
            <p:extLst>
              <p:ext uri="{D42A27DB-BD31-4B8C-83A1-F6EECF244321}">
                <p14:modId xmlns:p14="http://schemas.microsoft.com/office/powerpoint/2010/main" val="4128319765"/>
              </p:ext>
            </p:extLst>
          </p:nvPr>
        </p:nvGraphicFramePr>
        <p:xfrm>
          <a:off x="122548" y="552599"/>
          <a:ext cx="11849492" cy="5933039"/>
        </p:xfrm>
        <a:graphic>
          <a:graphicData uri="http://schemas.openxmlformats.org/drawingml/2006/table">
            <a:tbl>
              <a:tblPr firstRow="1" firstCol="1" bandRow="1"/>
              <a:tblGrid>
                <a:gridCol w="1899020">
                  <a:extLst>
                    <a:ext uri="{9D8B030D-6E8A-4147-A177-3AD203B41FA5}">
                      <a16:colId xmlns:a16="http://schemas.microsoft.com/office/drawing/2014/main" val="1600886567"/>
                    </a:ext>
                  </a:extLst>
                </a:gridCol>
                <a:gridCol w="5103944">
                  <a:extLst>
                    <a:ext uri="{9D8B030D-6E8A-4147-A177-3AD203B41FA5}">
                      <a16:colId xmlns:a16="http://schemas.microsoft.com/office/drawing/2014/main" val="3565275023"/>
                    </a:ext>
                  </a:extLst>
                </a:gridCol>
                <a:gridCol w="4846528">
                  <a:extLst>
                    <a:ext uri="{9D8B030D-6E8A-4147-A177-3AD203B41FA5}">
                      <a16:colId xmlns:a16="http://schemas.microsoft.com/office/drawing/2014/main" val="3532441480"/>
                    </a:ext>
                  </a:extLst>
                </a:gridCol>
              </a:tblGrid>
              <a:tr h="430112">
                <a:tc>
                  <a:txBody>
                    <a:bodyPr/>
                    <a:lstStyle/>
                    <a:p>
                      <a:pPr algn="just">
                        <a:lnSpc>
                          <a:spcPct val="150000"/>
                        </a:lnSpc>
                        <a:spcAft>
                          <a:spcPts val="800"/>
                        </a:spcAft>
                        <a:buNone/>
                      </a:pPr>
                      <a:r>
                        <a:rPr lang="en-IN" sz="1350" b="1" dirty="0">
                          <a:solidFill>
                            <a:srgbClr val="0070C0"/>
                          </a:solidFill>
                          <a:effectLst/>
                          <a:latin typeface="Arial" panose="020B0604020202020204" pitchFamily="34" charset="0"/>
                          <a:ea typeface="Calibri" panose="020F0502020204030204" pitchFamily="34" charset="0"/>
                          <a:cs typeface="Mangal" panose="02040503050203030202" pitchFamily="18" charset="0"/>
                        </a:rPr>
                        <a:t> </a:t>
                      </a:r>
                      <a:r>
                        <a:rPr lang="en-IN" sz="1350" b="1" dirty="0">
                          <a:solidFill>
                            <a:srgbClr val="00B050"/>
                          </a:solidFill>
                          <a:effectLst/>
                          <a:latin typeface="Arial" panose="020B0604020202020204" pitchFamily="34" charset="0"/>
                          <a:ea typeface="Calibri" panose="020F0502020204030204" pitchFamily="34" charset="0"/>
                          <a:cs typeface="Mangal" panose="02040503050203030202" pitchFamily="18" charset="0"/>
                        </a:rPr>
                        <a:t>Entity</a:t>
                      </a:r>
                      <a:endParaRPr lang="en-IN" sz="1350" dirty="0">
                        <a:solidFill>
                          <a:srgbClr val="00B05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tc>
                  <a:txBody>
                    <a:bodyPr/>
                    <a:lstStyle/>
                    <a:p>
                      <a:pPr marR="168275" algn="just">
                        <a:lnSpc>
                          <a:spcPct val="150000"/>
                        </a:lnSpc>
                        <a:spcAft>
                          <a:spcPts val="800"/>
                        </a:spcAft>
                        <a:buNone/>
                      </a:pPr>
                      <a:r>
                        <a:rPr lang="en-IN" sz="1350" b="1" dirty="0">
                          <a:solidFill>
                            <a:srgbClr val="00B050"/>
                          </a:solidFill>
                          <a:effectLst/>
                          <a:latin typeface="Arial" panose="020B0604020202020204" pitchFamily="34" charset="0"/>
                          <a:ea typeface="Calibri" panose="020F0502020204030204" pitchFamily="34" charset="0"/>
                          <a:cs typeface="Mangal" panose="02040503050203030202" pitchFamily="18" charset="0"/>
                        </a:rPr>
                        <a:t>What happened (Delayed Impairment Issue)</a:t>
                      </a:r>
                      <a:endParaRPr lang="en-IN" sz="1350" dirty="0">
                        <a:solidFill>
                          <a:srgbClr val="00B05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tc>
                  <a:txBody>
                    <a:bodyPr/>
                    <a:lstStyle/>
                    <a:p>
                      <a:pPr marL="63500" algn="just">
                        <a:lnSpc>
                          <a:spcPct val="150000"/>
                        </a:lnSpc>
                        <a:spcAft>
                          <a:spcPts val="800"/>
                        </a:spcAft>
                        <a:buNone/>
                      </a:pPr>
                      <a:r>
                        <a:rPr lang="en-IN" sz="1350" b="1" dirty="0">
                          <a:solidFill>
                            <a:srgbClr val="00B050"/>
                          </a:solidFill>
                          <a:effectLst/>
                          <a:latin typeface="Arial" panose="020B0604020202020204" pitchFamily="34" charset="0"/>
                          <a:ea typeface="Calibri" panose="020F0502020204030204" pitchFamily="34" charset="0"/>
                          <a:cs typeface="Mangal" panose="02040503050203030202" pitchFamily="18" charset="0"/>
                        </a:rPr>
                        <a:t>What regulators pointed out / action taken</a:t>
                      </a:r>
                      <a:endParaRPr lang="en-IN" sz="1350" dirty="0">
                        <a:solidFill>
                          <a:srgbClr val="00B05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extLst>
                  <a:ext uri="{0D108BD9-81ED-4DB2-BD59-A6C34878D82A}">
                    <a16:rowId xmlns:a16="http://schemas.microsoft.com/office/drawing/2014/main" val="1632564341"/>
                  </a:ext>
                </a:extLst>
              </a:tr>
              <a:tr h="2143749">
                <a:tc>
                  <a:txBody>
                    <a:bodyPr/>
                    <a:lstStyle/>
                    <a:p>
                      <a:pPr algn="just">
                        <a:lnSpc>
                          <a:spcPct val="150000"/>
                        </a:lnSpc>
                        <a:spcAft>
                          <a:spcPts val="800"/>
                        </a:spcAft>
                        <a:buNone/>
                      </a:pPr>
                      <a:r>
                        <a:rPr lang="en-IN" sz="1350" b="1" dirty="0">
                          <a:solidFill>
                            <a:srgbClr val="0070C0"/>
                          </a:solidFill>
                          <a:effectLst/>
                          <a:latin typeface="Arial" panose="020B0604020202020204" pitchFamily="34" charset="0"/>
                          <a:ea typeface="Calibri" panose="020F0502020204030204" pitchFamily="34" charset="0"/>
                          <a:cs typeface="Mangal" panose="02040503050203030202" pitchFamily="18" charset="0"/>
                        </a:rPr>
                        <a:t>Sequential Brands Group, Inc. (USA)</a:t>
                      </a:r>
                      <a:endParaRPr lang="en-IN" sz="1350" dirty="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tc>
                  <a:txBody>
                    <a:bodyPr/>
                    <a:lstStyle/>
                    <a:p>
                      <a:pPr marR="160655" algn="just">
                        <a:lnSpc>
                          <a:spcPct val="150000"/>
                        </a:lnSpc>
                        <a:spcAft>
                          <a:spcPts val="800"/>
                        </a:spcAft>
                        <a:buNone/>
                      </a:pP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The company allegedly </a:t>
                      </a:r>
                      <a:r>
                        <a:rPr lang="en-IN" sz="1350" b="1" dirty="0">
                          <a:solidFill>
                            <a:srgbClr val="0070C0"/>
                          </a:solidFill>
                          <a:effectLst/>
                          <a:latin typeface="Arial" panose="020B0604020202020204" pitchFamily="34" charset="0"/>
                          <a:ea typeface="Calibri" panose="020F0502020204030204" pitchFamily="34" charset="0"/>
                          <a:cs typeface="Mangal" panose="02040503050203030202" pitchFamily="18" charset="0"/>
                        </a:rPr>
                        <a:t>failed to appropriately assess goodwill impairment</a:t>
                      </a: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 after stock price declines and </a:t>
                      </a:r>
                      <a:r>
                        <a:rPr lang="en-IN" sz="1350" dirty="0">
                          <a:solidFill>
                            <a:srgbClr val="FF0000"/>
                          </a:solidFill>
                          <a:effectLst/>
                          <a:latin typeface="Arial" panose="020B0604020202020204" pitchFamily="34" charset="0"/>
                          <a:ea typeface="Calibri" panose="020F0502020204030204" pitchFamily="34" charset="0"/>
                          <a:cs typeface="Mangal" panose="02040503050203030202" pitchFamily="18" charset="0"/>
                        </a:rPr>
                        <a:t>ignored internal calculations showing impairment risk</a:t>
                      </a: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 They did a </a:t>
                      </a:r>
                      <a:r>
                        <a:rPr lang="en-IN" sz="1350" dirty="0">
                          <a:solidFill>
                            <a:srgbClr val="FF0000"/>
                          </a:solidFill>
                          <a:effectLst/>
                          <a:latin typeface="Arial" panose="020B0604020202020204" pitchFamily="34" charset="0"/>
                          <a:ea typeface="Calibri" panose="020F0502020204030204" pitchFamily="34" charset="0"/>
                          <a:cs typeface="Mangal" panose="02040503050203030202" pitchFamily="18" charset="0"/>
                        </a:rPr>
                        <a:t>qualitative assessment </a:t>
                      </a: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that omitted negative business developments, and delayed writing down goodwill (i.e. delayed recognising impairment). </a:t>
                      </a:r>
                      <a:endParaRPr lang="en-IN" sz="1350" dirty="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tc>
                  <a:txBody>
                    <a:bodyPr/>
                    <a:lstStyle/>
                    <a:p>
                      <a:pPr algn="just">
                        <a:lnSpc>
                          <a:spcPct val="150000"/>
                        </a:lnSpc>
                        <a:spcAft>
                          <a:spcPts val="800"/>
                        </a:spcAft>
                        <a:buNone/>
                      </a:pP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The SEC charged them with deceiving investors, violating books-and-records and internal control obligations. The delay was held to misstate financial statements and mislead about financial condition. </a:t>
                      </a:r>
                      <a:endParaRPr lang="en-IN" sz="1350" dirty="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extLst>
                  <a:ext uri="{0D108BD9-81ED-4DB2-BD59-A6C34878D82A}">
                    <a16:rowId xmlns:a16="http://schemas.microsoft.com/office/drawing/2014/main" val="1920914990"/>
                  </a:ext>
                </a:extLst>
              </a:tr>
              <a:tr h="1834309">
                <a:tc>
                  <a:txBody>
                    <a:bodyPr/>
                    <a:lstStyle/>
                    <a:p>
                      <a:pPr algn="just">
                        <a:lnSpc>
                          <a:spcPct val="150000"/>
                        </a:lnSpc>
                        <a:spcAft>
                          <a:spcPts val="800"/>
                        </a:spcAft>
                        <a:buNone/>
                      </a:pPr>
                      <a:r>
                        <a:rPr lang="en-IN" sz="1350" b="1">
                          <a:solidFill>
                            <a:srgbClr val="0070C0"/>
                          </a:solidFill>
                          <a:effectLst/>
                          <a:latin typeface="Arial" panose="020B0604020202020204" pitchFamily="34" charset="0"/>
                          <a:ea typeface="Calibri" panose="020F0502020204030204" pitchFamily="34" charset="0"/>
                          <a:cs typeface="Mangal" panose="02040503050203030202" pitchFamily="18" charset="0"/>
                        </a:rPr>
                        <a:t>UPS (United Parcel Service, USA)</a:t>
                      </a:r>
                      <a:endParaRPr lang="en-IN" sz="135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tc>
                  <a:txBody>
                    <a:bodyPr/>
                    <a:lstStyle/>
                    <a:p>
                      <a:pPr marR="160655" algn="just">
                        <a:lnSpc>
                          <a:spcPct val="150000"/>
                        </a:lnSpc>
                        <a:spcAft>
                          <a:spcPts val="800"/>
                        </a:spcAft>
                        <a:buNone/>
                      </a:pP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UPS had internal estimates showing its </a:t>
                      </a:r>
                      <a:r>
                        <a:rPr lang="en-IN" sz="1350" i="1" dirty="0">
                          <a:solidFill>
                            <a:srgbClr val="0070C0"/>
                          </a:solidFill>
                          <a:effectLst/>
                          <a:latin typeface="Arial" panose="020B0604020202020204" pitchFamily="34" charset="0"/>
                          <a:ea typeface="Calibri" panose="020F0502020204030204" pitchFamily="34" charset="0"/>
                          <a:cs typeface="Mangal" panose="02040503050203030202" pitchFamily="18" charset="0"/>
                        </a:rPr>
                        <a:t>Freight</a:t>
                      </a: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 business was worth far less than carrying value (including goodwill + business value). But instead of recognising impairment earlier, UPS relied on an outside consultant’s valuation that was much more optimistic, thereby avoiding impairment. </a:t>
                      </a:r>
                      <a:endParaRPr lang="en-IN" sz="1350" dirty="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tc>
                  <a:txBody>
                    <a:bodyPr/>
                    <a:lstStyle/>
                    <a:p>
                      <a:pPr algn="just">
                        <a:lnSpc>
                          <a:spcPct val="150000"/>
                        </a:lnSpc>
                        <a:spcAft>
                          <a:spcPts val="800"/>
                        </a:spcAft>
                        <a:buNone/>
                      </a:pP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The SEC imposed a </a:t>
                      </a:r>
                      <a:r>
                        <a:rPr lang="en-IN" sz="1350" b="1" dirty="0">
                          <a:solidFill>
                            <a:srgbClr val="0070C0"/>
                          </a:solidFill>
                          <a:effectLst/>
                          <a:latin typeface="Arial" panose="020B0604020202020204" pitchFamily="34" charset="0"/>
                          <a:ea typeface="Calibri" panose="020F0502020204030204" pitchFamily="34" charset="0"/>
                          <a:cs typeface="Mangal" panose="02040503050203030202" pitchFamily="18" charset="0"/>
                        </a:rPr>
                        <a:t>$45 million</a:t>
                      </a: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 penalty for misrepresenting earnings via improper valuation / delayed impairment. This case emphasizes that having internal analyses that contradict external valuations doesn’t justify delaying the impairment if the internal signs are more realistic. </a:t>
                      </a:r>
                      <a:endParaRPr lang="en-IN" sz="1350" dirty="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extLst>
                  <a:ext uri="{0D108BD9-81ED-4DB2-BD59-A6C34878D82A}">
                    <a16:rowId xmlns:a16="http://schemas.microsoft.com/office/drawing/2014/main" val="3311767751"/>
                  </a:ext>
                </a:extLst>
              </a:tr>
              <a:tr h="1524869">
                <a:tc>
                  <a:txBody>
                    <a:bodyPr/>
                    <a:lstStyle/>
                    <a:p>
                      <a:pPr algn="just">
                        <a:lnSpc>
                          <a:spcPct val="150000"/>
                        </a:lnSpc>
                        <a:spcAft>
                          <a:spcPts val="800"/>
                        </a:spcAft>
                        <a:buNone/>
                      </a:pPr>
                      <a:r>
                        <a:rPr lang="en-IN" sz="1350" b="1">
                          <a:solidFill>
                            <a:srgbClr val="0070C0"/>
                          </a:solidFill>
                          <a:effectLst/>
                          <a:latin typeface="Arial" panose="020B0604020202020204" pitchFamily="34" charset="0"/>
                          <a:ea typeface="Calibri" panose="020F0502020204030204" pitchFamily="34" charset="0"/>
                          <a:cs typeface="Mangal" panose="02040503050203030202" pitchFamily="18" charset="0"/>
                        </a:rPr>
                        <a:t>The St. Joe Company (USA)</a:t>
                      </a:r>
                      <a:endParaRPr lang="en-IN" sz="135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tc>
                  <a:txBody>
                    <a:bodyPr/>
                    <a:lstStyle/>
                    <a:p>
                      <a:pPr marR="160655" algn="just">
                        <a:lnSpc>
                          <a:spcPct val="150000"/>
                        </a:lnSpc>
                        <a:spcAft>
                          <a:spcPts val="800"/>
                        </a:spcAft>
                        <a:buNone/>
                      </a:pP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During the financial crisis, its real estate assets and developments declined in value, but the company repeatedly failed to take (or delayed taking) impairment write-downs on those real estate developments. </a:t>
                      </a:r>
                      <a:endParaRPr lang="en-IN" sz="1350" dirty="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tc>
                  <a:txBody>
                    <a:bodyPr/>
                    <a:lstStyle/>
                    <a:p>
                      <a:pPr algn="just">
                        <a:lnSpc>
                          <a:spcPct val="150000"/>
                        </a:lnSpc>
                        <a:spcAft>
                          <a:spcPts val="800"/>
                        </a:spcAft>
                        <a:buNone/>
                      </a:pPr>
                      <a:r>
                        <a:rPr lang="en-IN" sz="1350" dirty="0">
                          <a:solidFill>
                            <a:srgbClr val="0070C0"/>
                          </a:solidFill>
                          <a:effectLst/>
                          <a:latin typeface="Arial" panose="020B0604020202020204" pitchFamily="34" charset="0"/>
                          <a:ea typeface="Calibri" panose="020F0502020204030204" pitchFamily="34" charset="0"/>
                          <a:cs typeface="Mangal" panose="02040503050203030202" pitchFamily="18" charset="0"/>
                        </a:rPr>
                        <a:t>The SEC charged the company and its executives with violating GAAP by not properly applying impairment testing, resulting in overstated assets and earnings. They imposed a penalty and required remedial actions. </a:t>
                      </a:r>
                      <a:endParaRPr lang="en-IN" sz="1350" dirty="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txBody>
                  <a:tcPr marL="4866" marR="4866" marT="4866" marB="4866" anchor="ctr">
                    <a:lnL>
                      <a:noFill/>
                    </a:lnL>
                    <a:lnR>
                      <a:noFill/>
                    </a:lnR>
                    <a:lnT>
                      <a:noFill/>
                    </a:lnT>
                    <a:lnB>
                      <a:noFill/>
                    </a:lnB>
                    <a:noFill/>
                  </a:tcPr>
                </a:tc>
                <a:extLst>
                  <a:ext uri="{0D108BD9-81ED-4DB2-BD59-A6C34878D82A}">
                    <a16:rowId xmlns:a16="http://schemas.microsoft.com/office/drawing/2014/main" val="771465154"/>
                  </a:ext>
                </a:extLst>
              </a:tr>
            </a:tbl>
          </a:graphicData>
        </a:graphic>
      </p:graphicFrame>
    </p:spTree>
    <p:extLst>
      <p:ext uri="{BB962C8B-B14F-4D97-AF65-F5344CB8AC3E}">
        <p14:creationId xmlns:p14="http://schemas.microsoft.com/office/powerpoint/2010/main" val="41801132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D692-C6AB-5CEB-A7B0-D5F1F39592ED}"/>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7844381-BAFB-B3A2-04CC-DFDCEB3D73FA}"/>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9116E7BF-945C-118C-7C61-6E871B43F1CA}"/>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Asset Impairment Delay – The Bad and the Ugly   </a:t>
            </a:r>
          </a:p>
        </p:txBody>
      </p:sp>
      <p:sp>
        <p:nvSpPr>
          <p:cNvPr id="8" name="TextBox 7">
            <a:extLst>
              <a:ext uri="{FF2B5EF4-FFF2-40B4-BE49-F238E27FC236}">
                <a16:creationId xmlns:a16="http://schemas.microsoft.com/office/drawing/2014/main" id="{E68C1A0C-9B69-2930-1263-90A3CF11DAA5}"/>
              </a:ext>
            </a:extLst>
          </p:cNvPr>
          <p:cNvSpPr txBox="1"/>
          <p:nvPr/>
        </p:nvSpPr>
        <p:spPr>
          <a:xfrm>
            <a:off x="428919" y="584463"/>
            <a:ext cx="11029361" cy="5955989"/>
          </a:xfrm>
          <a:prstGeom prst="rect">
            <a:avLst/>
          </a:prstGeom>
          <a:noFill/>
        </p:spPr>
        <p:txBody>
          <a:bodyPr wrap="square">
            <a:spAutoFit/>
          </a:bodyPr>
          <a:lstStyle/>
          <a:p>
            <a:pPr algn="l">
              <a:lnSpc>
                <a:spcPct val="150000"/>
              </a:lnSpc>
            </a:pPr>
            <a:r>
              <a:rPr lang="en-US" sz="1400" b="0" i="0" u="none" strike="noStrike" baseline="0" dirty="0">
                <a:solidFill>
                  <a:srgbClr val="002060"/>
                </a:solidFill>
                <a:latin typeface="Arial" panose="020B0604020202020204" pitchFamily="34" charset="0"/>
                <a:cs typeface="Arial" panose="020B0604020202020204" pitchFamily="34" charset="0"/>
              </a:rPr>
              <a:t>“</a:t>
            </a:r>
            <a:r>
              <a:rPr lang="en-US" sz="1600" b="0" i="0" u="none" strike="noStrike" baseline="0" dirty="0">
                <a:solidFill>
                  <a:srgbClr val="002060"/>
                </a:solidFill>
                <a:latin typeface="Arial" panose="020B0604020202020204" pitchFamily="34" charset="0"/>
                <a:cs typeface="Arial" panose="020B0604020202020204" pitchFamily="34" charset="0"/>
              </a:rPr>
              <a:t>Area-1” is part of the Rovuma basin which is located in the northern part of Mozambique and is part of the Tanzania-Mozambique coastal basin, which extends across about 80,000 sq. km.</a:t>
            </a:r>
          </a:p>
          <a:p>
            <a:pPr algn="l">
              <a:lnSpc>
                <a:spcPct val="150000"/>
              </a:lnSpc>
            </a:pPr>
            <a:endParaRPr lang="en-US" sz="1600" b="0" i="0" u="none" strike="noStrike" baseline="0" dirty="0">
              <a:solidFill>
                <a:srgbClr val="002060"/>
              </a:solidFill>
              <a:latin typeface="Arial" panose="020B0604020202020204" pitchFamily="34" charset="0"/>
              <a:cs typeface="Arial" panose="020B0604020202020204" pitchFamily="34" charset="0"/>
            </a:endParaRPr>
          </a:p>
          <a:p>
            <a:pPr algn="just">
              <a:lnSpc>
                <a:spcPct val="150000"/>
              </a:lnSpc>
            </a:pPr>
            <a:r>
              <a:rPr lang="en-US" sz="1600" b="0" i="0" u="none" strike="noStrike" baseline="0" dirty="0">
                <a:solidFill>
                  <a:srgbClr val="002060"/>
                </a:solidFill>
                <a:latin typeface="Arial" panose="020B0604020202020204" pitchFamily="34" charset="0"/>
                <a:cs typeface="Arial" panose="020B0604020202020204" pitchFamily="34" charset="0"/>
              </a:rPr>
              <a:t>The Block was awarded during December 2006 and is located in northernmost part of offshore Mozambique Rovuma Basin between coast line and about 2400 m bathymetry. Area-1 is being developed under the Exploration and Production Concession Contract (EPCC) that became effective from January 2007. </a:t>
            </a:r>
          </a:p>
          <a:p>
            <a:pPr algn="l">
              <a:lnSpc>
                <a:spcPct val="150000"/>
              </a:lnSpc>
            </a:pPr>
            <a:r>
              <a:rPr lang="en-US" sz="1600" b="0" i="0" u="none" strike="noStrike" baseline="0" dirty="0">
                <a:solidFill>
                  <a:srgbClr val="002060"/>
                </a:solidFill>
                <a:latin typeface="Arial" panose="020B0604020202020204" pitchFamily="34" charset="0"/>
                <a:cs typeface="Arial" panose="020B0604020202020204" pitchFamily="34" charset="0"/>
              </a:rPr>
              <a:t>Total Energies E&amp;P Mozambique Area 1, Limitada (TEPMA1), is the operator of the Block Area-1 </a:t>
            </a:r>
            <a:r>
              <a:rPr lang="en-IN" sz="1600" b="0" i="0" u="none" strike="noStrike" baseline="0" dirty="0">
                <a:solidFill>
                  <a:srgbClr val="002060"/>
                </a:solidFill>
                <a:latin typeface="Arial" panose="020B0604020202020204" pitchFamily="34" charset="0"/>
                <a:cs typeface="Arial" panose="020B0604020202020204" pitchFamily="34" charset="0"/>
              </a:rPr>
              <a:t>with 26.5% PI. </a:t>
            </a:r>
            <a:r>
              <a:rPr lang="en-US" sz="1600" b="0" i="0" u="none" strike="noStrike" baseline="0" dirty="0">
                <a:solidFill>
                  <a:srgbClr val="002060"/>
                </a:solidFill>
                <a:latin typeface="Arial" panose="020B0604020202020204" pitchFamily="34" charset="0"/>
                <a:cs typeface="Arial" panose="020B0604020202020204" pitchFamily="34" charset="0"/>
              </a:rPr>
              <a:t>The other Consortium partners are:</a:t>
            </a:r>
          </a:p>
          <a:p>
            <a:pPr algn="l">
              <a:lnSpc>
                <a:spcPct val="150000"/>
              </a:lnSpc>
            </a:pPr>
            <a:r>
              <a:rPr lang="en-IN" sz="1600" b="0" i="0" u="none" strike="noStrike" baseline="0" dirty="0">
                <a:solidFill>
                  <a:srgbClr val="002060"/>
                </a:solidFill>
                <a:latin typeface="Arial" panose="020B0604020202020204" pitchFamily="34" charset="0"/>
                <a:cs typeface="Arial" panose="020B0604020202020204" pitchFamily="34" charset="0"/>
              </a:rPr>
              <a:t>• Mitsui E&amp;P Mozambique Area 1 Limited (Mitsui) : 20%</a:t>
            </a:r>
          </a:p>
          <a:p>
            <a:pPr algn="l">
              <a:lnSpc>
                <a:spcPct val="150000"/>
              </a:lnSpc>
            </a:pPr>
            <a:r>
              <a:rPr lang="en-IN" sz="1600" b="0" i="0" u="none" strike="noStrike" baseline="0" dirty="0">
                <a:solidFill>
                  <a:srgbClr val="0070C0"/>
                </a:solidFill>
                <a:latin typeface="Arial" panose="020B0604020202020204" pitchFamily="34" charset="0"/>
                <a:cs typeface="Arial" panose="020B0604020202020204" pitchFamily="34" charset="0"/>
              </a:rPr>
              <a:t>• BPRL Ventures Mozambique B.V. (BPRL) : 10%</a:t>
            </a:r>
          </a:p>
          <a:p>
            <a:pPr algn="l">
              <a:lnSpc>
                <a:spcPct val="150000"/>
              </a:lnSpc>
            </a:pPr>
            <a:r>
              <a:rPr lang="en-US" sz="1600" b="0" i="0" u="none" strike="noStrike" baseline="0" dirty="0">
                <a:solidFill>
                  <a:srgbClr val="002060"/>
                </a:solidFill>
                <a:latin typeface="Arial" panose="020B0604020202020204" pitchFamily="34" charset="0"/>
                <a:cs typeface="Arial" panose="020B0604020202020204" pitchFamily="34" charset="0"/>
              </a:rPr>
              <a:t>• PTTEP Mozambique Area 1 Limited (PTTEP) : 8.5%</a:t>
            </a:r>
          </a:p>
          <a:p>
            <a:pPr algn="l">
              <a:lnSpc>
                <a:spcPct val="150000"/>
              </a:lnSpc>
            </a:pPr>
            <a:r>
              <a:rPr lang="en-IN" sz="1600" b="0" i="0" u="none" strike="noStrike" baseline="0" dirty="0">
                <a:solidFill>
                  <a:srgbClr val="002060"/>
                </a:solidFill>
                <a:latin typeface="Arial" panose="020B0604020202020204" pitchFamily="34" charset="0"/>
                <a:cs typeface="Arial" panose="020B0604020202020204" pitchFamily="34" charset="0"/>
              </a:rPr>
              <a:t>• </a:t>
            </a:r>
            <a:r>
              <a:rPr lang="en-IN" sz="1600" b="0" i="0" u="none" strike="noStrike" baseline="0" dirty="0">
                <a:solidFill>
                  <a:srgbClr val="0070C0"/>
                </a:solidFill>
                <a:latin typeface="Arial" panose="020B0604020202020204" pitchFamily="34" charset="0"/>
                <a:cs typeface="Arial" panose="020B0604020202020204" pitchFamily="34" charset="0"/>
              </a:rPr>
              <a:t>BREML* : 10%</a:t>
            </a:r>
          </a:p>
          <a:p>
            <a:pPr algn="l">
              <a:lnSpc>
                <a:spcPct val="150000"/>
              </a:lnSpc>
            </a:pPr>
            <a:r>
              <a:rPr lang="en-IN" sz="1600" b="0" i="0" u="none" strike="noStrike" baseline="0" dirty="0">
                <a:solidFill>
                  <a:srgbClr val="002060"/>
                </a:solidFill>
                <a:latin typeface="Arial" panose="020B0604020202020204" pitchFamily="34" charset="0"/>
                <a:cs typeface="Arial" panose="020B0604020202020204" pitchFamily="34" charset="0"/>
              </a:rPr>
              <a:t>• </a:t>
            </a:r>
            <a:r>
              <a:rPr lang="en-IN" sz="1600" b="0" i="0" u="none" strike="noStrike" baseline="0" dirty="0">
                <a:solidFill>
                  <a:srgbClr val="0070C0"/>
                </a:solidFill>
                <a:latin typeface="Arial" panose="020B0604020202020204" pitchFamily="34" charset="0"/>
                <a:cs typeface="Arial" panose="020B0604020202020204" pitchFamily="34" charset="0"/>
              </a:rPr>
              <a:t>OVRL : 10%</a:t>
            </a:r>
          </a:p>
          <a:p>
            <a:pPr algn="l">
              <a:lnSpc>
                <a:spcPct val="150000"/>
              </a:lnSpc>
            </a:pPr>
            <a:r>
              <a:rPr lang="pt-BR" sz="1600" b="0" i="0" u="none" strike="noStrike" baseline="0" dirty="0">
                <a:solidFill>
                  <a:srgbClr val="002060"/>
                </a:solidFill>
                <a:latin typeface="Arial" panose="020B0604020202020204" pitchFamily="34" charset="0"/>
                <a:cs typeface="Arial" panose="020B0604020202020204" pitchFamily="34" charset="0"/>
              </a:rPr>
              <a:t>• ENH Rovuma Área Um, S.A. (ENH) : 15%</a:t>
            </a:r>
          </a:p>
          <a:p>
            <a:pPr algn="l">
              <a:lnSpc>
                <a:spcPct val="150000"/>
              </a:lnSpc>
            </a:pPr>
            <a:r>
              <a:rPr lang="en-US" sz="1600" b="0" i="0" u="none" strike="noStrike" baseline="0" dirty="0">
                <a:solidFill>
                  <a:srgbClr val="002060"/>
                </a:solidFill>
                <a:latin typeface="Arial" panose="020B0604020202020204" pitchFamily="34" charset="0"/>
                <a:cs typeface="Arial" panose="020B0604020202020204" pitchFamily="34" charset="0"/>
              </a:rPr>
              <a:t>*Company is jointly owned by ONGC Videsh and OIL India Limited in the ratio of 60:40 respectively for aforesaid 10% PI in the Area-1.</a:t>
            </a:r>
            <a:endParaRPr lang="en-IN" sz="16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74427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97C12F-E93D-DD2A-F837-103DE6438584}"/>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E15C4D0B-9167-EE8A-54DF-3954F7C55FD5}"/>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00D96A3A-9D42-89C1-F105-55AF94114583}"/>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Asset Impairment Delay – The Bad and the Ugly   </a:t>
            </a:r>
          </a:p>
        </p:txBody>
      </p:sp>
      <p:sp>
        <p:nvSpPr>
          <p:cNvPr id="4" name="TextBox 3">
            <a:extLst>
              <a:ext uri="{FF2B5EF4-FFF2-40B4-BE49-F238E27FC236}">
                <a16:creationId xmlns:a16="http://schemas.microsoft.com/office/drawing/2014/main" id="{870C4082-69B5-317F-8D77-9468BBA638FD}"/>
              </a:ext>
            </a:extLst>
          </p:cNvPr>
          <p:cNvSpPr txBox="1"/>
          <p:nvPr/>
        </p:nvSpPr>
        <p:spPr>
          <a:xfrm>
            <a:off x="320511" y="735298"/>
            <a:ext cx="5524108" cy="5586658"/>
          </a:xfrm>
          <a:prstGeom prst="rect">
            <a:avLst/>
          </a:prstGeom>
          <a:noFill/>
        </p:spPr>
        <p:txBody>
          <a:bodyPr wrap="square">
            <a:spAutoFit/>
          </a:bodyPr>
          <a:lstStyle/>
          <a:p>
            <a:pPr marL="285750" indent="-285750" algn="just">
              <a:lnSpc>
                <a:spcPct val="150000"/>
              </a:lnSpc>
              <a:buFont typeface="Wingdings" panose="05000000000000000000" pitchFamily="2" charset="2"/>
              <a:buChar char="§"/>
            </a:pPr>
            <a:r>
              <a:rPr lang="en-US" sz="1600" b="0" i="0" u="none" strike="noStrike" baseline="0" dirty="0">
                <a:solidFill>
                  <a:srgbClr val="009AFF"/>
                </a:solidFill>
                <a:latin typeface="Arial" panose="020B0604020202020204" pitchFamily="34" charset="0"/>
                <a:cs typeface="Arial" panose="020B0604020202020204" pitchFamily="34" charset="0"/>
              </a:rPr>
              <a:t>During the year ended on 31 March 2023, impairment loss of Rs. 93,854.73 Lakhs was </a:t>
            </a:r>
            <a:r>
              <a:rPr lang="en-US" sz="1600" b="0" i="0" u="none" strike="noStrike" baseline="0" dirty="0" err="1">
                <a:solidFill>
                  <a:srgbClr val="009AFF"/>
                </a:solidFill>
                <a:latin typeface="Arial" panose="020B0604020202020204" pitchFamily="34" charset="0"/>
                <a:cs typeface="Arial" panose="020B0604020202020204" pitchFamily="34" charset="0"/>
              </a:rPr>
              <a:t>recognised</a:t>
            </a:r>
            <a:r>
              <a:rPr lang="en-US" sz="1600" b="0" i="0" u="none" strike="noStrike" baseline="0" dirty="0">
                <a:solidFill>
                  <a:srgbClr val="009AFF"/>
                </a:solidFill>
                <a:latin typeface="Arial" panose="020B0604020202020204" pitchFamily="34" charset="0"/>
                <a:cs typeface="Arial" panose="020B0604020202020204" pitchFamily="34" charset="0"/>
              </a:rPr>
              <a:t> for </a:t>
            </a:r>
            <a:r>
              <a:rPr lang="en-US" sz="1600" b="0" i="0" u="none" strike="noStrike" baseline="0" dirty="0">
                <a:solidFill>
                  <a:srgbClr val="C00000"/>
                </a:solidFill>
                <a:latin typeface="Arial" panose="020B0604020202020204" pitchFamily="34" charset="0"/>
                <a:cs typeface="Arial" panose="020B0604020202020204" pitchFamily="34" charset="0"/>
              </a:rPr>
              <a:t>Offshore Area 1, Rovuma Basin, Mozambique </a:t>
            </a:r>
            <a:r>
              <a:rPr lang="en-US" sz="1600" b="0" i="0" u="none" strike="noStrike" baseline="0" dirty="0">
                <a:solidFill>
                  <a:srgbClr val="009AFF"/>
                </a:solidFill>
                <a:latin typeface="Arial" panose="020B0604020202020204" pitchFamily="34" charset="0"/>
                <a:cs typeface="Arial" panose="020B0604020202020204" pitchFamily="34" charset="0"/>
              </a:rPr>
              <a:t>project in the statement of profit and loss under the head “Exceptional Items”.</a:t>
            </a:r>
          </a:p>
          <a:p>
            <a:pPr marL="285750" indent="-285750" algn="just">
              <a:lnSpc>
                <a:spcPct val="150000"/>
              </a:lnSpc>
              <a:buFont typeface="Wingdings" panose="05000000000000000000" pitchFamily="2" charset="2"/>
              <a:buChar char="§"/>
            </a:pPr>
            <a:endParaRPr lang="en-US" sz="1600" b="0" i="0" u="none" strike="noStrike" baseline="0" dirty="0">
              <a:solidFill>
                <a:srgbClr val="009AFF"/>
              </a:solidFill>
              <a:latin typeface="Arial" panose="020B0604020202020204" pitchFamily="34" charset="0"/>
              <a:cs typeface="Arial" panose="020B0604020202020204" pitchFamily="34" charset="0"/>
            </a:endParaRPr>
          </a:p>
          <a:p>
            <a:pPr marL="285750" indent="-285750" algn="just">
              <a:lnSpc>
                <a:spcPct val="150000"/>
              </a:lnSpc>
              <a:buFont typeface="Wingdings" panose="05000000000000000000" pitchFamily="2" charset="2"/>
              <a:buChar char="§"/>
            </a:pPr>
            <a:r>
              <a:rPr lang="en-US" sz="1600" b="0" i="0" u="none" strike="noStrike" baseline="0" dirty="0">
                <a:solidFill>
                  <a:srgbClr val="009AFF"/>
                </a:solidFill>
                <a:latin typeface="Arial" panose="020B0604020202020204" pitchFamily="34" charset="0"/>
                <a:cs typeface="Arial" panose="020B0604020202020204" pitchFamily="34" charset="0"/>
              </a:rPr>
              <a:t>The recoverable amount of Rs.12,30,384.13 Lakhs as at 31 March 2023 was based on </a:t>
            </a:r>
            <a:r>
              <a:rPr lang="en-US" sz="1600" b="0" i="0" u="none" strike="noStrike" baseline="0" dirty="0">
                <a:solidFill>
                  <a:srgbClr val="C00000"/>
                </a:solidFill>
                <a:latin typeface="Arial" panose="020B0604020202020204" pitchFamily="34" charset="0"/>
                <a:cs typeface="Arial" panose="020B0604020202020204" pitchFamily="34" charset="0"/>
              </a:rPr>
              <a:t>‘value in use</a:t>
            </a:r>
            <a:r>
              <a:rPr lang="en-US" sz="1600" b="0" i="0" u="none" strike="noStrike" baseline="0" dirty="0">
                <a:solidFill>
                  <a:srgbClr val="009AFF"/>
                </a:solidFill>
                <a:latin typeface="Arial" panose="020B0604020202020204" pitchFamily="34" charset="0"/>
                <a:cs typeface="Arial" panose="020B0604020202020204" pitchFamily="34" charset="0"/>
              </a:rPr>
              <a:t>’ and was determined </a:t>
            </a:r>
            <a:r>
              <a:rPr lang="en-US" sz="1600" b="0" i="0" u="none" strike="noStrike" baseline="0" dirty="0">
                <a:solidFill>
                  <a:srgbClr val="C00000"/>
                </a:solidFill>
                <a:latin typeface="Arial" panose="020B0604020202020204" pitchFamily="34" charset="0"/>
                <a:cs typeface="Arial" panose="020B0604020202020204" pitchFamily="34" charset="0"/>
              </a:rPr>
              <a:t>at the level of the CGU</a:t>
            </a:r>
            <a:r>
              <a:rPr lang="en-US" sz="1600" b="0" i="0" u="none" strike="noStrike" baseline="0" dirty="0">
                <a:solidFill>
                  <a:srgbClr val="009AFF"/>
                </a:solidFill>
                <a:latin typeface="Arial" panose="020B0604020202020204" pitchFamily="34" charset="0"/>
                <a:cs typeface="Arial" panose="020B0604020202020204" pitchFamily="34" charset="0"/>
              </a:rPr>
              <a:t>.</a:t>
            </a:r>
          </a:p>
          <a:p>
            <a:pPr marL="285750" indent="-285750" algn="just">
              <a:lnSpc>
                <a:spcPct val="150000"/>
              </a:lnSpc>
              <a:buFont typeface="Wingdings" panose="05000000000000000000" pitchFamily="2" charset="2"/>
              <a:buChar char="§"/>
            </a:pPr>
            <a:endParaRPr lang="en-US" sz="1600" b="0" i="0" u="none" strike="noStrike" baseline="0" dirty="0">
              <a:solidFill>
                <a:srgbClr val="009AFF"/>
              </a:solidFill>
              <a:latin typeface="Arial" panose="020B0604020202020204" pitchFamily="34" charset="0"/>
              <a:cs typeface="Arial" panose="020B0604020202020204" pitchFamily="34" charset="0"/>
            </a:endParaRPr>
          </a:p>
          <a:p>
            <a:pPr marL="285750" indent="-285750" algn="just">
              <a:lnSpc>
                <a:spcPct val="150000"/>
              </a:lnSpc>
              <a:buFont typeface="Wingdings" panose="05000000000000000000" pitchFamily="2" charset="2"/>
              <a:buChar char="§"/>
            </a:pPr>
            <a:r>
              <a:rPr lang="en-US" sz="1600" b="0" i="0" u="none" strike="noStrike" baseline="0" dirty="0">
                <a:solidFill>
                  <a:srgbClr val="009AFF"/>
                </a:solidFill>
                <a:latin typeface="Arial" panose="020B0604020202020204" pitchFamily="34" charset="0"/>
                <a:cs typeface="Arial" panose="020B0604020202020204" pitchFamily="34" charset="0"/>
              </a:rPr>
              <a:t> In determining value in use for the CGU, the cash flows were discounted at a rate of </a:t>
            </a:r>
            <a:r>
              <a:rPr lang="en-US" sz="1600" b="0" i="0" u="none" strike="noStrike" baseline="0" dirty="0">
                <a:solidFill>
                  <a:srgbClr val="C00000"/>
                </a:solidFill>
                <a:latin typeface="Arial" panose="020B0604020202020204" pitchFamily="34" charset="0"/>
                <a:cs typeface="Arial" panose="020B0604020202020204" pitchFamily="34" charset="0"/>
              </a:rPr>
              <a:t>13.4% on a pre-tax basis</a:t>
            </a:r>
          </a:p>
          <a:p>
            <a:pPr marL="285750" indent="-285750" algn="just">
              <a:lnSpc>
                <a:spcPct val="150000"/>
              </a:lnSpc>
              <a:buFont typeface="Wingdings" panose="05000000000000000000" pitchFamily="2" charset="2"/>
              <a:buChar char="§"/>
            </a:pPr>
            <a:endParaRPr lang="en-US" sz="1600" dirty="0">
              <a:solidFill>
                <a:srgbClr val="009AFF"/>
              </a:solidFill>
              <a:latin typeface="Arial" panose="020B0604020202020204" pitchFamily="34" charset="0"/>
              <a:cs typeface="Arial" panose="020B0604020202020204" pitchFamily="34" charset="0"/>
            </a:endParaRPr>
          </a:p>
          <a:p>
            <a:pPr algn="just">
              <a:lnSpc>
                <a:spcPct val="150000"/>
              </a:lnSpc>
            </a:pPr>
            <a:r>
              <a:rPr lang="en-US" sz="1600" i="1" dirty="0">
                <a:solidFill>
                  <a:srgbClr val="00B050"/>
                </a:solidFill>
                <a:latin typeface="Arial" panose="020B0604020202020204" pitchFamily="34" charset="0"/>
                <a:cs typeface="Arial" panose="020B0604020202020204" pitchFamily="34" charset="0"/>
              </a:rPr>
              <a:t>(Source : Bharat </a:t>
            </a:r>
            <a:r>
              <a:rPr lang="en-US" sz="1600" i="1" dirty="0" err="1">
                <a:solidFill>
                  <a:srgbClr val="00B050"/>
                </a:solidFill>
                <a:latin typeface="Arial" panose="020B0604020202020204" pitchFamily="34" charset="0"/>
                <a:cs typeface="Arial" panose="020B0604020202020204" pitchFamily="34" charset="0"/>
              </a:rPr>
              <a:t>PetroResources</a:t>
            </a:r>
            <a:r>
              <a:rPr lang="en-US" sz="1600" i="1" dirty="0">
                <a:solidFill>
                  <a:srgbClr val="00B050"/>
                </a:solidFill>
                <a:latin typeface="Arial" panose="020B0604020202020204" pitchFamily="34" charset="0"/>
                <a:cs typeface="Arial" panose="020B0604020202020204" pitchFamily="34" charset="0"/>
              </a:rPr>
              <a:t> Ltd (BPRL)  Annual Report 23-24</a:t>
            </a:r>
            <a:endParaRPr lang="en-IN" sz="1600" i="1" dirty="0">
              <a:solidFill>
                <a:srgbClr val="00B05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FE63CE5-CBDB-F8FC-80EC-7FBAEF451629}"/>
              </a:ext>
            </a:extLst>
          </p:cNvPr>
          <p:cNvPicPr>
            <a:picLocks noChangeAspect="1"/>
          </p:cNvPicPr>
          <p:nvPr/>
        </p:nvPicPr>
        <p:blipFill>
          <a:blip r:embed="rId2"/>
          <a:stretch>
            <a:fillRect/>
          </a:stretch>
        </p:blipFill>
        <p:spPr>
          <a:xfrm>
            <a:off x="6243688" y="791855"/>
            <a:ext cx="5784914" cy="3209616"/>
          </a:xfrm>
          <a:prstGeom prst="rect">
            <a:avLst/>
          </a:prstGeom>
        </p:spPr>
      </p:pic>
    </p:spTree>
    <p:extLst>
      <p:ext uri="{BB962C8B-B14F-4D97-AF65-F5344CB8AC3E}">
        <p14:creationId xmlns:p14="http://schemas.microsoft.com/office/powerpoint/2010/main" val="6960230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B87EC-0989-5FEB-7532-6B7B3B6A1446}"/>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602551D2-5AE0-614B-96EA-29D20BC5A525}"/>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A5CD4370-DCEB-5D32-6AE0-994D8423B3B8}"/>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Asset Impairment Delay – The Bad and the Ugly   </a:t>
            </a:r>
          </a:p>
        </p:txBody>
      </p:sp>
      <p:pic>
        <p:nvPicPr>
          <p:cNvPr id="3" name="Picture 2">
            <a:extLst>
              <a:ext uri="{FF2B5EF4-FFF2-40B4-BE49-F238E27FC236}">
                <a16:creationId xmlns:a16="http://schemas.microsoft.com/office/drawing/2014/main" id="{06449353-970C-0EF8-A495-732596E6EB52}"/>
              </a:ext>
            </a:extLst>
          </p:cNvPr>
          <p:cNvPicPr>
            <a:picLocks noChangeAspect="1"/>
          </p:cNvPicPr>
          <p:nvPr/>
        </p:nvPicPr>
        <p:blipFill>
          <a:blip r:embed="rId2"/>
          <a:stretch>
            <a:fillRect/>
          </a:stretch>
        </p:blipFill>
        <p:spPr>
          <a:xfrm>
            <a:off x="591885" y="728225"/>
            <a:ext cx="11257607" cy="5401549"/>
          </a:xfrm>
          <a:prstGeom prst="rect">
            <a:avLst/>
          </a:prstGeom>
        </p:spPr>
      </p:pic>
      <p:sp>
        <p:nvSpPr>
          <p:cNvPr id="7" name="TextBox 6">
            <a:extLst>
              <a:ext uri="{FF2B5EF4-FFF2-40B4-BE49-F238E27FC236}">
                <a16:creationId xmlns:a16="http://schemas.microsoft.com/office/drawing/2014/main" id="{FFD3D1FD-3D95-ECA4-4D10-3C8F442498DE}"/>
              </a:ext>
            </a:extLst>
          </p:cNvPr>
          <p:cNvSpPr txBox="1"/>
          <p:nvPr/>
        </p:nvSpPr>
        <p:spPr>
          <a:xfrm>
            <a:off x="2196444" y="5953112"/>
            <a:ext cx="7890235" cy="456535"/>
          </a:xfrm>
          <a:prstGeom prst="rect">
            <a:avLst/>
          </a:prstGeom>
          <a:noFill/>
        </p:spPr>
        <p:txBody>
          <a:bodyPr wrap="square">
            <a:spAutoFit/>
          </a:bodyPr>
          <a:lstStyle/>
          <a:p>
            <a:pPr algn="just">
              <a:lnSpc>
                <a:spcPct val="150000"/>
              </a:lnSpc>
            </a:pPr>
            <a:r>
              <a:rPr lang="en-US" sz="1800" i="1" dirty="0">
                <a:solidFill>
                  <a:srgbClr val="00B050"/>
                </a:solidFill>
                <a:latin typeface="Arial" panose="020B0604020202020204" pitchFamily="34" charset="0"/>
                <a:cs typeface="Arial" panose="020B0604020202020204" pitchFamily="34" charset="0"/>
              </a:rPr>
              <a:t>(Source : ONGC Videsh Rovuma Ltd  Annual Report 22-23)</a:t>
            </a:r>
            <a:endParaRPr lang="en-IN" sz="1800" i="1"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45250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BB997-0DF6-5F14-C620-BF96ADBD5637}"/>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6BA4FD1E-5C2D-F3AF-EADA-07D759DB46EF}"/>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1508A06A-97DC-A595-90F4-D6A1774BF3D1}"/>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Asset Impairment Delay – The Bad and the Ugly   </a:t>
            </a:r>
          </a:p>
        </p:txBody>
      </p:sp>
      <p:pic>
        <p:nvPicPr>
          <p:cNvPr id="3" name="Picture 2">
            <a:extLst>
              <a:ext uri="{FF2B5EF4-FFF2-40B4-BE49-F238E27FC236}">
                <a16:creationId xmlns:a16="http://schemas.microsoft.com/office/drawing/2014/main" id="{3767CB42-E732-1A40-BC85-A9CED90F93EB}"/>
              </a:ext>
            </a:extLst>
          </p:cNvPr>
          <p:cNvPicPr>
            <a:picLocks noChangeAspect="1"/>
          </p:cNvPicPr>
          <p:nvPr/>
        </p:nvPicPr>
        <p:blipFill>
          <a:blip r:embed="rId2"/>
          <a:stretch>
            <a:fillRect/>
          </a:stretch>
        </p:blipFill>
        <p:spPr>
          <a:xfrm>
            <a:off x="763571" y="797898"/>
            <a:ext cx="10887959" cy="5272963"/>
          </a:xfrm>
          <a:prstGeom prst="rect">
            <a:avLst/>
          </a:prstGeom>
        </p:spPr>
      </p:pic>
      <p:sp>
        <p:nvSpPr>
          <p:cNvPr id="5" name="TextBox 4">
            <a:extLst>
              <a:ext uri="{FF2B5EF4-FFF2-40B4-BE49-F238E27FC236}">
                <a16:creationId xmlns:a16="http://schemas.microsoft.com/office/drawing/2014/main" id="{E6D99905-CF8F-61C5-347E-F9FFBE38D8CD}"/>
              </a:ext>
            </a:extLst>
          </p:cNvPr>
          <p:cNvSpPr txBox="1"/>
          <p:nvPr/>
        </p:nvSpPr>
        <p:spPr>
          <a:xfrm>
            <a:off x="2150882" y="6070861"/>
            <a:ext cx="7890235" cy="456535"/>
          </a:xfrm>
          <a:prstGeom prst="rect">
            <a:avLst/>
          </a:prstGeom>
          <a:noFill/>
        </p:spPr>
        <p:txBody>
          <a:bodyPr wrap="square">
            <a:spAutoFit/>
          </a:bodyPr>
          <a:lstStyle/>
          <a:p>
            <a:pPr algn="just">
              <a:lnSpc>
                <a:spcPct val="150000"/>
              </a:lnSpc>
            </a:pPr>
            <a:r>
              <a:rPr lang="en-US" sz="1800" i="1" dirty="0">
                <a:solidFill>
                  <a:srgbClr val="00B050"/>
                </a:solidFill>
                <a:latin typeface="Arial" panose="020B0604020202020204" pitchFamily="34" charset="0"/>
                <a:cs typeface="Arial" panose="020B0604020202020204" pitchFamily="34" charset="0"/>
              </a:rPr>
              <a:t>(Source : ONGC Videsh Rovuma Ltd  Annual Report 22-23</a:t>
            </a:r>
            <a:endParaRPr lang="en-IN" sz="1800" i="1"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50835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D24C2-73C6-F846-16DD-F01E5E7385CC}"/>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3231E679-0D9A-559E-C640-0A7106B47194}"/>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CB3B486B-6D1E-9531-22BF-62EDEED8CCD2}"/>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Asset Impairment Delay – The Bad and the Ugly   </a:t>
            </a:r>
          </a:p>
        </p:txBody>
      </p:sp>
      <p:pic>
        <p:nvPicPr>
          <p:cNvPr id="4" name="Picture 3">
            <a:extLst>
              <a:ext uri="{FF2B5EF4-FFF2-40B4-BE49-F238E27FC236}">
                <a16:creationId xmlns:a16="http://schemas.microsoft.com/office/drawing/2014/main" id="{5AC18CDD-19BE-B123-CC9F-FB8B40E598E1}"/>
              </a:ext>
            </a:extLst>
          </p:cNvPr>
          <p:cNvPicPr>
            <a:picLocks noChangeAspect="1"/>
          </p:cNvPicPr>
          <p:nvPr/>
        </p:nvPicPr>
        <p:blipFill>
          <a:blip r:embed="rId2"/>
          <a:stretch>
            <a:fillRect/>
          </a:stretch>
        </p:blipFill>
        <p:spPr>
          <a:xfrm>
            <a:off x="1074656" y="848412"/>
            <a:ext cx="9775595" cy="4336329"/>
          </a:xfrm>
          <a:prstGeom prst="rect">
            <a:avLst/>
          </a:prstGeom>
        </p:spPr>
      </p:pic>
      <p:sp>
        <p:nvSpPr>
          <p:cNvPr id="7" name="TextBox 6">
            <a:extLst>
              <a:ext uri="{FF2B5EF4-FFF2-40B4-BE49-F238E27FC236}">
                <a16:creationId xmlns:a16="http://schemas.microsoft.com/office/drawing/2014/main" id="{9DAE232C-C578-F9FA-E68A-BBC0F9CBD346}"/>
              </a:ext>
            </a:extLst>
          </p:cNvPr>
          <p:cNvSpPr txBox="1"/>
          <p:nvPr/>
        </p:nvSpPr>
        <p:spPr>
          <a:xfrm>
            <a:off x="1382598" y="5564283"/>
            <a:ext cx="9426804" cy="307777"/>
          </a:xfrm>
          <a:prstGeom prst="rect">
            <a:avLst/>
          </a:prstGeom>
          <a:noFill/>
        </p:spPr>
        <p:txBody>
          <a:bodyPr wrap="square">
            <a:spAutoFit/>
          </a:bodyPr>
          <a:lstStyle/>
          <a:p>
            <a:pPr algn="just">
              <a:buNone/>
            </a:pPr>
            <a:r>
              <a:rPr lang="en-US" sz="1400" dirty="0">
                <a:solidFill>
                  <a:srgbClr val="00B050"/>
                </a:solidFill>
                <a:latin typeface="Arial" panose="020B0604020202020204" pitchFamily="34" charset="0"/>
                <a:cs typeface="Arial" panose="020B0604020202020204" pitchFamily="34" charset="0"/>
              </a:rPr>
              <a:t>Source: Annual Report ONGC Videsh FY 2022-23</a:t>
            </a:r>
          </a:p>
        </p:txBody>
      </p:sp>
    </p:spTree>
    <p:extLst>
      <p:ext uri="{BB962C8B-B14F-4D97-AF65-F5344CB8AC3E}">
        <p14:creationId xmlns:p14="http://schemas.microsoft.com/office/powerpoint/2010/main" val="4020090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FC41F-E7B0-0F98-D8EB-7C4068C5A0E3}"/>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548B1CCE-3869-F55B-D662-C88C8EEBEBAE}"/>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CB78F91D-30A6-0A52-A568-19D9C00B619D}"/>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Asset Impairment Delay – The Bad and the Ugly   </a:t>
            </a:r>
          </a:p>
        </p:txBody>
      </p:sp>
      <p:pic>
        <p:nvPicPr>
          <p:cNvPr id="4" name="Picture 3">
            <a:extLst>
              <a:ext uri="{FF2B5EF4-FFF2-40B4-BE49-F238E27FC236}">
                <a16:creationId xmlns:a16="http://schemas.microsoft.com/office/drawing/2014/main" id="{21AFD7AA-AC98-91C7-E68A-6A5B0CF45ED2}"/>
              </a:ext>
            </a:extLst>
          </p:cNvPr>
          <p:cNvPicPr>
            <a:picLocks noChangeAspect="1"/>
          </p:cNvPicPr>
          <p:nvPr/>
        </p:nvPicPr>
        <p:blipFill>
          <a:blip r:embed="rId2"/>
          <a:stretch>
            <a:fillRect/>
          </a:stretch>
        </p:blipFill>
        <p:spPr>
          <a:xfrm>
            <a:off x="669304" y="709367"/>
            <a:ext cx="11067067" cy="5439265"/>
          </a:xfrm>
          <a:prstGeom prst="rect">
            <a:avLst/>
          </a:prstGeom>
        </p:spPr>
      </p:pic>
      <p:sp>
        <p:nvSpPr>
          <p:cNvPr id="5" name="TextBox 4">
            <a:extLst>
              <a:ext uri="{FF2B5EF4-FFF2-40B4-BE49-F238E27FC236}">
                <a16:creationId xmlns:a16="http://schemas.microsoft.com/office/drawing/2014/main" id="{55D92541-793D-6BD7-87E6-87161955F5B2}"/>
              </a:ext>
            </a:extLst>
          </p:cNvPr>
          <p:cNvSpPr txBox="1"/>
          <p:nvPr/>
        </p:nvSpPr>
        <p:spPr>
          <a:xfrm>
            <a:off x="2091965" y="6160861"/>
            <a:ext cx="7890235" cy="456535"/>
          </a:xfrm>
          <a:prstGeom prst="rect">
            <a:avLst/>
          </a:prstGeom>
          <a:noFill/>
        </p:spPr>
        <p:txBody>
          <a:bodyPr wrap="square">
            <a:spAutoFit/>
          </a:bodyPr>
          <a:lstStyle/>
          <a:p>
            <a:pPr algn="just">
              <a:lnSpc>
                <a:spcPct val="150000"/>
              </a:lnSpc>
            </a:pPr>
            <a:r>
              <a:rPr lang="en-US" sz="1800" i="1" dirty="0">
                <a:solidFill>
                  <a:srgbClr val="00B050"/>
                </a:solidFill>
                <a:latin typeface="Arial" panose="020B0604020202020204" pitchFamily="34" charset="0"/>
                <a:cs typeface="Arial" panose="020B0604020202020204" pitchFamily="34" charset="0"/>
              </a:rPr>
              <a:t>(Source : ONGC Videsh Rovuma Ltd  Annual Report 2</a:t>
            </a:r>
            <a:r>
              <a:rPr lang="en-US" i="1" dirty="0">
                <a:solidFill>
                  <a:srgbClr val="00B050"/>
                </a:solidFill>
                <a:latin typeface="Arial" panose="020B0604020202020204" pitchFamily="34" charset="0"/>
                <a:cs typeface="Arial" panose="020B0604020202020204" pitchFamily="34" charset="0"/>
              </a:rPr>
              <a:t>3</a:t>
            </a:r>
            <a:r>
              <a:rPr lang="en-US" sz="1800" i="1" dirty="0">
                <a:solidFill>
                  <a:srgbClr val="00B050"/>
                </a:solidFill>
                <a:latin typeface="Arial" panose="020B0604020202020204" pitchFamily="34" charset="0"/>
                <a:cs typeface="Arial" panose="020B0604020202020204" pitchFamily="34" charset="0"/>
              </a:rPr>
              <a:t>-24</a:t>
            </a:r>
            <a:endParaRPr lang="en-IN" sz="1800" i="1"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4311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FF78E-1024-6892-16A1-0C1282348DF6}"/>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C54B9182-1941-74AD-6EA2-923598EBE956}"/>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F43B3B8D-5190-F24D-9FDA-3C55CC9A5DDA}"/>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9" name="Table 8">
            <a:extLst>
              <a:ext uri="{FF2B5EF4-FFF2-40B4-BE49-F238E27FC236}">
                <a16:creationId xmlns:a16="http://schemas.microsoft.com/office/drawing/2014/main" id="{ECFA3C2E-233B-E38E-F58C-04C1AE31A972}"/>
              </a:ext>
            </a:extLst>
          </p:cNvPr>
          <p:cNvGraphicFramePr>
            <a:graphicFrameLocks noGrp="1"/>
          </p:cNvGraphicFramePr>
          <p:nvPr>
            <p:extLst>
              <p:ext uri="{D42A27DB-BD31-4B8C-83A1-F6EECF244321}">
                <p14:modId xmlns:p14="http://schemas.microsoft.com/office/powerpoint/2010/main" val="1889256536"/>
              </p:ext>
            </p:extLst>
          </p:nvPr>
        </p:nvGraphicFramePr>
        <p:xfrm>
          <a:off x="532221" y="614279"/>
          <a:ext cx="11127558" cy="4844609"/>
        </p:xfrm>
        <a:graphic>
          <a:graphicData uri="http://schemas.openxmlformats.org/drawingml/2006/table">
            <a:tbl>
              <a:tblPr firstRow="1" firstCol="1" bandRow="1"/>
              <a:tblGrid>
                <a:gridCol w="2534583">
                  <a:extLst>
                    <a:ext uri="{9D8B030D-6E8A-4147-A177-3AD203B41FA5}">
                      <a16:colId xmlns:a16="http://schemas.microsoft.com/office/drawing/2014/main" val="534779011"/>
                    </a:ext>
                  </a:extLst>
                </a:gridCol>
                <a:gridCol w="4339299">
                  <a:extLst>
                    <a:ext uri="{9D8B030D-6E8A-4147-A177-3AD203B41FA5}">
                      <a16:colId xmlns:a16="http://schemas.microsoft.com/office/drawing/2014/main" val="206881744"/>
                    </a:ext>
                  </a:extLst>
                </a:gridCol>
                <a:gridCol w="4253676">
                  <a:extLst>
                    <a:ext uri="{9D8B030D-6E8A-4147-A177-3AD203B41FA5}">
                      <a16:colId xmlns:a16="http://schemas.microsoft.com/office/drawing/2014/main" val="3018866352"/>
                    </a:ext>
                  </a:extLst>
                </a:gridCol>
              </a:tblGrid>
              <a:tr h="0">
                <a:tc>
                  <a:txBody>
                    <a:bodyPr/>
                    <a:lstStyle/>
                    <a:p>
                      <a:pPr algn="ct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Aspect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gn="ct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IVS 2022 — “Determining”</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gn="ct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IVS 2025 — “Forming a conclusion”</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1655534019"/>
                  </a:ext>
                </a:extLst>
              </a:tr>
              <a:tr h="0">
                <a:tc>
                  <a:txBody>
                    <a:bodyPr/>
                    <a:lstStyle/>
                    <a:p>
                      <a:pP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Core concept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Value is estimated using recognised valuation methods.</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Value is concluded through analysis, assumptions, and professional judgement within a defined framework.</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62414586"/>
                  </a:ext>
                </a:extLst>
              </a:tr>
              <a:tr h="0">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Mangal" panose="02040503050203030202" pitchFamily="18" charset="0"/>
                        </a:rPr>
                        <a:t>Valuer’s role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a:effectLst/>
                          <a:latin typeface="Arial" panose="020B0604020202020204" pitchFamily="34" charset="0"/>
                          <a:ea typeface="Times New Roman" panose="02020603050405020304" pitchFamily="18" charset="0"/>
                          <a:cs typeface="Mangal" panose="02040503050203030202" pitchFamily="18" charset="0"/>
                        </a:rPr>
                        <a:t>Professional applying methods and judgement to estimate value.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a:effectLst/>
                          <a:latin typeface="Arial" panose="020B0604020202020204" pitchFamily="34" charset="0"/>
                          <a:ea typeface="Times New Roman" panose="02020603050405020304" pitchFamily="18" charset="0"/>
                          <a:cs typeface="Mangal" panose="02040503050203030202" pitchFamily="18" charset="0"/>
                        </a:rPr>
                        <a:t>Professional forming a reasoned and supportable conclusion on value.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328064608"/>
                  </a:ext>
                </a:extLst>
              </a:tr>
              <a:tr h="0">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Nature of process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Method-based estimation requiring judgement.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Analytical, judgement-based, and documented process.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268215653"/>
                  </a:ext>
                </a:extLst>
              </a:tr>
              <a:tr h="0">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Mangal" panose="02040503050203030202" pitchFamily="18" charset="0"/>
                        </a:rPr>
                        <a:t>Implication for certainty</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Mangal" panose="02040503050203030202" pitchFamily="18" charset="0"/>
                        </a:rPr>
                        <a:t>Suggests determination of value based on methods.</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a:effectLst/>
                          <a:latin typeface="Arial" panose="020B0604020202020204" pitchFamily="34" charset="0"/>
                          <a:ea typeface="Times New Roman" panose="02020603050405020304" pitchFamily="18" charset="0"/>
                          <a:cs typeface="Mangal" panose="02040503050203030202" pitchFamily="18" charset="0"/>
                        </a:rPr>
                        <a:t>Emphasizes conclusion based on evidence, assumptions, and judgement.</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1396455887"/>
                  </a:ext>
                </a:extLst>
              </a:tr>
              <a:tr h="0">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Divergent outcomes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Differences possible but focus on correct method application.</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Different reasonable conclusions possible if assumptions differ but remain supportable.</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324311632"/>
                  </a:ext>
                </a:extLst>
              </a:tr>
              <a:tr h="0">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Mangal" panose="02040503050203030202" pitchFamily="18" charset="0"/>
                        </a:rPr>
                        <a:t>Process requirements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a:effectLst/>
                          <a:latin typeface="Arial" panose="020B0604020202020204" pitchFamily="34" charset="0"/>
                          <a:ea typeface="Times New Roman" panose="02020603050405020304" pitchFamily="18" charset="0"/>
                          <a:cs typeface="Mangal" panose="02040503050203030202" pitchFamily="18" charset="0"/>
                        </a:rPr>
                        <a:t>Appropriate inputs, methods, and professional care.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Mangal" panose="02040503050203030202" pitchFamily="18" charset="0"/>
                        </a:rPr>
                        <a:t>Explicit reasoning, documented assumptions, transparency, and defensibility.</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4165994934"/>
                  </a:ext>
                </a:extLst>
              </a:tr>
            </a:tbl>
          </a:graphicData>
        </a:graphic>
      </p:graphicFrame>
      <p:sp>
        <p:nvSpPr>
          <p:cNvPr id="10" name="Rectangle 1">
            <a:extLst>
              <a:ext uri="{FF2B5EF4-FFF2-40B4-BE49-F238E27FC236}">
                <a16:creationId xmlns:a16="http://schemas.microsoft.com/office/drawing/2014/main" id="{1C1C15DC-7CF1-2132-E411-7FE8A64330F9}"/>
              </a:ext>
            </a:extLst>
          </p:cNvPr>
          <p:cNvSpPr>
            <a:spLocks noChangeArrowheads="1"/>
          </p:cNvSpPr>
          <p:nvPr/>
        </p:nvSpPr>
        <p:spPr bwMode="auto">
          <a:xfrm>
            <a:off x="838200" y="218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Tree>
    <p:extLst>
      <p:ext uri="{BB962C8B-B14F-4D97-AF65-F5344CB8AC3E}">
        <p14:creationId xmlns:p14="http://schemas.microsoft.com/office/powerpoint/2010/main" val="31561547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C75-B0EB-9E2C-ECD1-B9FCCA3DC7FC}"/>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F69D821-B2C7-18B6-AD4F-39B18C239734}"/>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04E099AE-AF19-6A3A-8BEF-2275DD8EE449}"/>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Asset Impairment Delay – The Bad and the Ugly   </a:t>
            </a:r>
          </a:p>
        </p:txBody>
      </p:sp>
      <p:sp>
        <p:nvSpPr>
          <p:cNvPr id="4" name="TextBox 3">
            <a:extLst>
              <a:ext uri="{FF2B5EF4-FFF2-40B4-BE49-F238E27FC236}">
                <a16:creationId xmlns:a16="http://schemas.microsoft.com/office/drawing/2014/main" id="{F24E83A1-4F5F-A3FF-0B33-C4FF393A182A}"/>
              </a:ext>
            </a:extLst>
          </p:cNvPr>
          <p:cNvSpPr txBox="1"/>
          <p:nvPr/>
        </p:nvSpPr>
        <p:spPr>
          <a:xfrm>
            <a:off x="94268" y="791873"/>
            <a:ext cx="7541443" cy="3780522"/>
          </a:xfrm>
          <a:prstGeom prst="rect">
            <a:avLst/>
          </a:prstGeom>
          <a:noFill/>
        </p:spPr>
        <p:txBody>
          <a:bodyPr wrap="square">
            <a:spAutoFit/>
          </a:bodyPr>
          <a:lstStyle/>
          <a:p>
            <a:pPr marL="285750" indent="-285750" algn="just">
              <a:lnSpc>
                <a:spcPct val="150000"/>
              </a:lnSpc>
              <a:buFont typeface="Wingdings" panose="05000000000000000000" pitchFamily="2" charset="2"/>
              <a:buChar char="§"/>
            </a:pPr>
            <a:r>
              <a:rPr lang="en-US" b="0" i="0" dirty="0">
                <a:solidFill>
                  <a:srgbClr val="0070C0"/>
                </a:solidFill>
                <a:effectLst/>
                <a:latin typeface="Arial" panose="020B0604020202020204" pitchFamily="34" charset="0"/>
                <a:cs typeface="Arial" panose="020B0604020202020204" pitchFamily="34" charset="0"/>
              </a:rPr>
              <a:t>Tata Teleservices was embroiled in controversy in 2018 when it reported a staggering impairment loss of ₹7,708.63 crore (approximately $1.1 billion) on its consumer mobility business assets during the September quarter of that year. </a:t>
            </a:r>
          </a:p>
          <a:p>
            <a:pPr marL="285750" indent="-285750" algn="just">
              <a:lnSpc>
                <a:spcPct val="150000"/>
              </a:lnSpc>
              <a:buFont typeface="Wingdings" panose="05000000000000000000" pitchFamily="2" charset="2"/>
              <a:buChar char="§"/>
            </a:pPr>
            <a:endParaRPr lang="en-US" dirty="0">
              <a:solidFill>
                <a:srgbClr val="0070C0"/>
              </a:solidFill>
              <a:latin typeface="Arial" panose="020B0604020202020204" pitchFamily="34" charset="0"/>
              <a:cs typeface="Arial" panose="020B0604020202020204" pitchFamily="34" charset="0"/>
            </a:endParaRPr>
          </a:p>
          <a:p>
            <a:pPr marL="285750" indent="-285750" algn="just">
              <a:lnSpc>
                <a:spcPct val="150000"/>
              </a:lnSpc>
              <a:buFont typeface="Wingdings" panose="05000000000000000000" pitchFamily="2" charset="2"/>
              <a:buChar char="§"/>
            </a:pPr>
            <a:r>
              <a:rPr lang="en-US" b="0" i="0" dirty="0">
                <a:solidFill>
                  <a:srgbClr val="0070C0"/>
                </a:solidFill>
                <a:effectLst/>
                <a:latin typeface="Arial" panose="020B0604020202020204" pitchFamily="34" charset="0"/>
                <a:cs typeface="Arial" panose="020B0604020202020204" pitchFamily="34" charset="0"/>
              </a:rPr>
              <a:t>This loss, categorized as an exceptional item in Tata Teleservices’ financial reports, was based on an assessment of the recoverable value of these assets, indicating that the company had significantly overvalued them in previous financial statements. </a:t>
            </a:r>
            <a:endParaRPr lang="en-IN" dirty="0">
              <a:solidFill>
                <a:srgbClr val="0070C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9F9482BB-924A-A03B-5DA3-EA50B31D6634}"/>
              </a:ext>
            </a:extLst>
          </p:cNvPr>
          <p:cNvPicPr>
            <a:picLocks noChangeAspect="1"/>
          </p:cNvPicPr>
          <p:nvPr/>
        </p:nvPicPr>
        <p:blipFill>
          <a:blip r:embed="rId2"/>
          <a:stretch>
            <a:fillRect/>
          </a:stretch>
        </p:blipFill>
        <p:spPr>
          <a:xfrm>
            <a:off x="8163612" y="791873"/>
            <a:ext cx="3934120" cy="3163779"/>
          </a:xfrm>
          <a:prstGeom prst="rect">
            <a:avLst/>
          </a:prstGeom>
        </p:spPr>
      </p:pic>
      <p:sp>
        <p:nvSpPr>
          <p:cNvPr id="8" name="TextBox 7">
            <a:extLst>
              <a:ext uri="{FF2B5EF4-FFF2-40B4-BE49-F238E27FC236}">
                <a16:creationId xmlns:a16="http://schemas.microsoft.com/office/drawing/2014/main" id="{8CD4AB7F-46E0-2E66-73D7-A688DB73BE59}"/>
              </a:ext>
            </a:extLst>
          </p:cNvPr>
          <p:cNvSpPr txBox="1"/>
          <p:nvPr/>
        </p:nvSpPr>
        <p:spPr>
          <a:xfrm>
            <a:off x="1230198" y="5279152"/>
            <a:ext cx="9426804" cy="1237326"/>
          </a:xfrm>
          <a:prstGeom prst="rect">
            <a:avLst/>
          </a:prstGeom>
          <a:noFill/>
        </p:spPr>
        <p:txBody>
          <a:bodyPr wrap="square">
            <a:spAutoFit/>
          </a:bodyPr>
          <a:lstStyle/>
          <a:p>
            <a:pPr algn="just">
              <a:buNone/>
            </a:pPr>
            <a:r>
              <a:rPr lang="en-US" sz="1400" b="1" dirty="0">
                <a:latin typeface="Arial" panose="020B0604020202020204" pitchFamily="34" charset="0"/>
                <a:cs typeface="Arial" panose="020B0604020202020204" pitchFamily="34" charset="0"/>
              </a:rPr>
              <a:t>Market Approach &amp; FVH Levels</a:t>
            </a:r>
          </a:p>
          <a:p>
            <a:pPr algn="just">
              <a:lnSpc>
                <a:spcPct val="150000"/>
              </a:lnSpc>
              <a:buFont typeface="Arial" panose="020B0604020202020204" pitchFamily="34" charset="0"/>
              <a:buChar char="•"/>
            </a:pPr>
            <a:r>
              <a:rPr lang="en-US" sz="1400" dirty="0">
                <a:solidFill>
                  <a:srgbClr val="00B050"/>
                </a:solidFill>
                <a:latin typeface="Arial" panose="020B0604020202020204" pitchFamily="34" charset="0"/>
                <a:cs typeface="Arial" panose="020B0604020202020204" pitchFamily="34" charset="0"/>
              </a:rPr>
              <a:t>Normally, the </a:t>
            </a:r>
            <a:r>
              <a:rPr lang="en-US" sz="1400" b="1" dirty="0">
                <a:solidFill>
                  <a:srgbClr val="00B050"/>
                </a:solidFill>
                <a:latin typeface="Arial" panose="020B0604020202020204" pitchFamily="34" charset="0"/>
                <a:cs typeface="Arial" panose="020B0604020202020204" pitchFamily="34" charset="0"/>
              </a:rPr>
              <a:t>market approach</a:t>
            </a:r>
            <a:r>
              <a:rPr lang="en-US" sz="1400" dirty="0">
                <a:solidFill>
                  <a:srgbClr val="00B050"/>
                </a:solidFill>
                <a:latin typeface="Arial" panose="020B0604020202020204" pitchFamily="34" charset="0"/>
                <a:cs typeface="Arial" panose="020B0604020202020204" pitchFamily="34" charset="0"/>
              </a:rPr>
              <a:t> (using comparable transactions, multiples, quoted prices) falls under either under Level or </a:t>
            </a:r>
            <a:r>
              <a:rPr lang="en-US" sz="1400" b="1" dirty="0">
                <a:solidFill>
                  <a:srgbClr val="00B050"/>
                </a:solidFill>
                <a:latin typeface="Arial" panose="020B0604020202020204" pitchFamily="34" charset="0"/>
                <a:cs typeface="Arial" panose="020B0604020202020204" pitchFamily="34" charset="0"/>
              </a:rPr>
              <a:t>Level 2</a:t>
            </a:r>
            <a:r>
              <a:rPr lang="en-US" sz="1400" dirty="0">
                <a:solidFill>
                  <a:srgbClr val="00B050"/>
                </a:solidFill>
                <a:latin typeface="Arial" panose="020B0604020202020204" pitchFamily="34" charset="0"/>
                <a:cs typeface="Arial" panose="020B0604020202020204" pitchFamily="34" charset="0"/>
              </a:rPr>
              <a:t>, since it relies on observable market data</a:t>
            </a:r>
          </a:p>
          <a:p>
            <a:pPr algn="just">
              <a:lnSpc>
                <a:spcPct val="150000"/>
              </a:lnSpc>
              <a:buFont typeface="Arial" panose="020B0604020202020204" pitchFamily="34" charset="0"/>
              <a:buChar char="•"/>
            </a:pPr>
            <a:r>
              <a:rPr lang="en-US" sz="1400" dirty="0">
                <a:solidFill>
                  <a:srgbClr val="00B050"/>
                </a:solidFill>
                <a:latin typeface="Arial" panose="020B0604020202020204" pitchFamily="34" charset="0"/>
                <a:cs typeface="Arial" panose="020B0604020202020204" pitchFamily="34" charset="0"/>
              </a:rPr>
              <a:t>But it can fall under </a:t>
            </a:r>
            <a:r>
              <a:rPr lang="en-US" sz="1400" b="1" dirty="0">
                <a:solidFill>
                  <a:srgbClr val="00B050"/>
                </a:solidFill>
                <a:latin typeface="Arial" panose="020B0604020202020204" pitchFamily="34" charset="0"/>
                <a:cs typeface="Arial" panose="020B0604020202020204" pitchFamily="34" charset="0"/>
              </a:rPr>
              <a:t>Level 3</a:t>
            </a:r>
            <a:r>
              <a:rPr lang="en-US" sz="1400" dirty="0">
                <a:solidFill>
                  <a:srgbClr val="00B050"/>
                </a:solidFill>
                <a:latin typeface="Arial" panose="020B0604020202020204" pitchFamily="34" charset="0"/>
                <a:cs typeface="Arial" panose="020B0604020202020204" pitchFamily="34" charset="0"/>
              </a:rPr>
              <a:t> </a:t>
            </a:r>
            <a:r>
              <a:rPr lang="en-US" sz="1400" b="1" dirty="0">
                <a:solidFill>
                  <a:srgbClr val="00B050"/>
                </a:solidFill>
                <a:latin typeface="Arial" panose="020B0604020202020204" pitchFamily="34" charset="0"/>
                <a:cs typeface="Arial" panose="020B0604020202020204" pitchFamily="34" charset="0"/>
              </a:rPr>
              <a:t>if observable market inputs are not available</a:t>
            </a:r>
            <a:r>
              <a:rPr lang="en-US" sz="1400" dirty="0">
                <a:solidFill>
                  <a:srgbClr val="00B050"/>
                </a:solidFill>
                <a:latin typeface="Arial" panose="020B0604020202020204" pitchFamily="34" charset="0"/>
                <a:cs typeface="Arial" panose="020B0604020202020204" pitchFamily="34" charset="0"/>
              </a:rPr>
              <a:t> or require </a:t>
            </a:r>
            <a:r>
              <a:rPr lang="en-US" sz="1400" b="1" dirty="0">
                <a:solidFill>
                  <a:srgbClr val="00B050"/>
                </a:solidFill>
                <a:latin typeface="Arial" panose="020B0604020202020204" pitchFamily="34" charset="0"/>
                <a:cs typeface="Arial" panose="020B0604020202020204" pitchFamily="34" charset="0"/>
              </a:rPr>
              <a:t>significant adjustments</a:t>
            </a:r>
            <a:r>
              <a:rPr lang="en-US" sz="1400" dirty="0">
                <a:solidFill>
                  <a:srgbClr val="00B05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5318737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FD3AB-C05A-FF78-C350-4EE89D75B324}"/>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F8D2FD50-0C7D-8E96-3F34-E1970816AD41}"/>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0BD86B0E-E796-A1DF-1B34-EBB4CAA24E52}"/>
              </a:ext>
            </a:extLst>
          </p:cNvPr>
          <p:cNvSpPr txBox="1"/>
          <p:nvPr/>
        </p:nvSpPr>
        <p:spPr>
          <a:xfrm>
            <a:off x="1905000" y="7204"/>
            <a:ext cx="8077200" cy="461665"/>
          </a:xfrm>
          <a:prstGeom prst="rect">
            <a:avLst/>
          </a:prstGeom>
          <a:noFill/>
        </p:spPr>
        <p:txBody>
          <a:bodyPr wrap="square" rtlCol="0">
            <a:spAutoFit/>
          </a:bodyPr>
          <a:lstStyle/>
          <a:p>
            <a:pPr algn="ctr"/>
            <a:r>
              <a:rPr lang="en-US" sz="2400" b="1" dirty="0">
                <a:solidFill>
                  <a:schemeClr val="tx2">
                    <a:lumMod val="75000"/>
                  </a:schemeClr>
                </a:solidFill>
                <a:latin typeface="Arial" pitchFamily="34" charset="0"/>
                <a:cs typeface="Arial" pitchFamily="34" charset="0"/>
              </a:rPr>
              <a:t>Asset Impairment Delay – The Bad and the Ugly   </a:t>
            </a:r>
          </a:p>
        </p:txBody>
      </p:sp>
      <p:sp>
        <p:nvSpPr>
          <p:cNvPr id="3" name="TextBox 2">
            <a:extLst>
              <a:ext uri="{FF2B5EF4-FFF2-40B4-BE49-F238E27FC236}">
                <a16:creationId xmlns:a16="http://schemas.microsoft.com/office/drawing/2014/main" id="{C59B87F4-8DA6-A588-7E98-DA8511782981}"/>
              </a:ext>
            </a:extLst>
          </p:cNvPr>
          <p:cNvSpPr txBox="1"/>
          <p:nvPr/>
        </p:nvSpPr>
        <p:spPr>
          <a:xfrm>
            <a:off x="567179" y="619450"/>
            <a:ext cx="11263459" cy="6284862"/>
          </a:xfrm>
          <a:prstGeom prst="rect">
            <a:avLst/>
          </a:prstGeom>
          <a:noFill/>
        </p:spPr>
        <p:txBody>
          <a:bodyPr wrap="square">
            <a:spAutoFit/>
          </a:bodyPr>
          <a:lstStyle/>
          <a:p>
            <a:pPr marL="285750" indent="-285750" algn="just">
              <a:lnSpc>
                <a:spcPct val="150000"/>
              </a:lnSpc>
              <a:buFont typeface="Wingdings" panose="05000000000000000000" pitchFamily="2" charset="2"/>
              <a:buChar char="§"/>
            </a:pPr>
            <a:r>
              <a:rPr lang="en-US" sz="1600" b="0" i="0" u="none" strike="noStrike" baseline="0" dirty="0">
                <a:solidFill>
                  <a:srgbClr val="002060"/>
                </a:solidFill>
                <a:latin typeface="Arial" panose="020B0604020202020204" pitchFamily="34" charset="0"/>
                <a:cs typeface="Arial" panose="020B0604020202020204" pitchFamily="34" charset="0"/>
              </a:rPr>
              <a:t>During the year, due to volatility in the market conditions, the Company has evaluated the recoverable value of the consumer mobile business (CMB) on the basis of </a:t>
            </a:r>
            <a:r>
              <a:rPr lang="en-US" sz="1600" b="0" i="0" u="none" strike="noStrike" baseline="0" dirty="0">
                <a:solidFill>
                  <a:srgbClr val="C00000"/>
                </a:solidFill>
                <a:latin typeface="Arial" panose="020B0604020202020204" pitchFamily="34" charset="0"/>
                <a:cs typeface="Arial" panose="020B0604020202020204" pitchFamily="34" charset="0"/>
              </a:rPr>
              <a:t>fair value less cost of disposal </a:t>
            </a:r>
            <a:r>
              <a:rPr lang="en-US" sz="1600" b="0" i="0" u="none" strike="noStrike" baseline="0" dirty="0">
                <a:solidFill>
                  <a:srgbClr val="002060"/>
                </a:solidFill>
                <a:latin typeface="Arial" panose="020B0604020202020204" pitchFamily="34" charset="0"/>
                <a:cs typeface="Arial" panose="020B0604020202020204" pitchFamily="34" charset="0"/>
              </a:rPr>
              <a:t>as per the requirement of Ind AS 36 - impairment of assets and recorded an impairment loss of Rs. 7,677.37 crores and disclosed the same as an exceptional item. </a:t>
            </a:r>
          </a:p>
          <a:p>
            <a:pPr marL="285750" indent="-285750" algn="just">
              <a:lnSpc>
                <a:spcPct val="150000"/>
              </a:lnSpc>
              <a:buFont typeface="Wingdings" panose="05000000000000000000" pitchFamily="2" charset="2"/>
              <a:buChar char="§"/>
            </a:pPr>
            <a:endParaRPr lang="en-US" sz="1600" dirty="0">
              <a:solidFill>
                <a:srgbClr val="002060"/>
              </a:solidFill>
              <a:latin typeface="Arial" panose="020B0604020202020204" pitchFamily="34" charset="0"/>
              <a:cs typeface="Arial" panose="020B0604020202020204" pitchFamily="34" charset="0"/>
            </a:endParaRPr>
          </a:p>
          <a:p>
            <a:pPr marL="285750" indent="-285750" algn="just">
              <a:lnSpc>
                <a:spcPct val="150000"/>
              </a:lnSpc>
              <a:buFont typeface="Wingdings" panose="05000000000000000000" pitchFamily="2" charset="2"/>
              <a:buChar char="§"/>
            </a:pPr>
            <a:r>
              <a:rPr lang="en-US" sz="1600" b="0" i="0" u="none" strike="noStrike" baseline="0" dirty="0">
                <a:solidFill>
                  <a:srgbClr val="002060"/>
                </a:solidFill>
                <a:latin typeface="Arial" panose="020B0604020202020204" pitchFamily="34" charset="0"/>
                <a:cs typeface="Arial" panose="020B0604020202020204" pitchFamily="34" charset="0"/>
              </a:rPr>
              <a:t>The fair value of </a:t>
            </a:r>
            <a:r>
              <a:rPr lang="en-US" sz="1600" b="0" i="0" u="none" strike="noStrike" baseline="0" dirty="0">
                <a:solidFill>
                  <a:srgbClr val="C00000"/>
                </a:solidFill>
                <a:latin typeface="Arial" panose="020B0604020202020204" pitchFamily="34" charset="0"/>
                <a:cs typeface="Arial" panose="020B0604020202020204" pitchFamily="34" charset="0"/>
              </a:rPr>
              <a:t>CMB was determined using Comparable </a:t>
            </a:r>
            <a:r>
              <a:rPr lang="en-IN" sz="1600" b="0" i="0" u="none" strike="noStrike" baseline="0" dirty="0">
                <a:solidFill>
                  <a:srgbClr val="C00000"/>
                </a:solidFill>
                <a:latin typeface="Arial" panose="020B0604020202020204" pitchFamily="34" charset="0"/>
                <a:cs typeface="Arial" panose="020B0604020202020204" pitchFamily="34" charset="0"/>
              </a:rPr>
              <a:t>Companies’ Market/ Transaction Multiple (CCM) method</a:t>
            </a:r>
            <a:r>
              <a:rPr lang="en-IN" sz="1600" b="0" i="0" u="none" strike="noStrike" baseline="0" dirty="0">
                <a:solidFill>
                  <a:srgbClr val="002060"/>
                </a:solidFill>
                <a:latin typeface="Arial" panose="020B0604020202020204" pitchFamily="34" charset="0"/>
                <a:cs typeface="Arial" panose="020B0604020202020204" pitchFamily="34" charset="0"/>
              </a:rPr>
              <a:t>. </a:t>
            </a:r>
            <a:r>
              <a:rPr lang="en-US" sz="1600" b="0" i="0" u="none" strike="noStrike" baseline="0" dirty="0">
                <a:solidFill>
                  <a:srgbClr val="C00000"/>
                </a:solidFill>
                <a:latin typeface="Arial" panose="020B0604020202020204" pitchFamily="34" charset="0"/>
                <a:cs typeface="Arial" panose="020B0604020202020204" pitchFamily="34" charset="0"/>
              </a:rPr>
              <a:t>This is level 3 measurement as per the fair value hierarchy set out in Ind AS 113</a:t>
            </a:r>
            <a:r>
              <a:rPr lang="en-US" sz="1600" b="0" i="0" u="none" strike="noStrike" baseline="0" dirty="0">
                <a:solidFill>
                  <a:srgbClr val="002060"/>
                </a:solidFill>
                <a:latin typeface="Arial" panose="020B0604020202020204" pitchFamily="34" charset="0"/>
                <a:cs typeface="Arial" panose="020B0604020202020204" pitchFamily="34" charset="0"/>
              </a:rPr>
              <a:t>, Fair Value Measurement. As at March 31, 2018, the recoverable amount is Rs. 943.00 Crores. </a:t>
            </a:r>
          </a:p>
          <a:p>
            <a:pPr marL="285750" indent="-285750" algn="just">
              <a:lnSpc>
                <a:spcPct val="150000"/>
              </a:lnSpc>
              <a:buFont typeface="Wingdings" panose="05000000000000000000" pitchFamily="2" charset="2"/>
              <a:buChar char="§"/>
            </a:pPr>
            <a:endParaRPr lang="en-US" sz="1600" b="0" i="0" u="none" strike="noStrike" baseline="0" dirty="0">
              <a:solidFill>
                <a:srgbClr val="002060"/>
              </a:solidFill>
              <a:latin typeface="Arial" panose="020B0604020202020204" pitchFamily="34" charset="0"/>
              <a:cs typeface="Arial" panose="020B0604020202020204" pitchFamily="34" charset="0"/>
            </a:endParaRPr>
          </a:p>
          <a:p>
            <a:pPr marL="285750" indent="-285750" algn="just">
              <a:lnSpc>
                <a:spcPct val="150000"/>
              </a:lnSpc>
              <a:buFont typeface="Wingdings" panose="05000000000000000000" pitchFamily="2" charset="2"/>
              <a:buChar char="§"/>
            </a:pPr>
            <a:r>
              <a:rPr lang="en-US" sz="1600" b="0" i="0" u="none" strike="noStrike" baseline="0" dirty="0">
                <a:solidFill>
                  <a:srgbClr val="002060"/>
                </a:solidFill>
                <a:latin typeface="Arial" panose="020B0604020202020204" pitchFamily="34" charset="0"/>
                <a:cs typeface="Arial" panose="020B0604020202020204" pitchFamily="34" charset="0"/>
              </a:rPr>
              <a:t>The key inputs under this approach are Enterprise-Value- To-Revenue Multiple of listed comparable companies and available transactions, based on business of the Company and thereafter adjusted the selected multiples based on size, growth, profitability and the circle in which the Company </a:t>
            </a:r>
            <a:r>
              <a:rPr lang="en-IN" sz="1600" b="0" i="0" u="none" strike="noStrike" baseline="0" dirty="0">
                <a:solidFill>
                  <a:srgbClr val="002060"/>
                </a:solidFill>
                <a:latin typeface="Arial" panose="020B0604020202020204" pitchFamily="34" charset="0"/>
                <a:cs typeface="Arial" panose="020B0604020202020204" pitchFamily="34" charset="0"/>
              </a:rPr>
              <a:t>operates.</a:t>
            </a:r>
          </a:p>
          <a:p>
            <a:pPr marL="285750" indent="-285750" algn="just">
              <a:lnSpc>
                <a:spcPct val="150000"/>
              </a:lnSpc>
              <a:buFont typeface="Wingdings" panose="05000000000000000000" pitchFamily="2" charset="2"/>
              <a:buChar char="§"/>
            </a:pPr>
            <a:endParaRPr lang="en-IN" sz="1600" b="0" i="0" u="none" strike="noStrike" baseline="0" dirty="0">
              <a:solidFill>
                <a:srgbClr val="002060"/>
              </a:solidFill>
              <a:latin typeface="Arial" panose="020B0604020202020204" pitchFamily="34" charset="0"/>
              <a:cs typeface="Arial" panose="020B0604020202020204" pitchFamily="34" charset="0"/>
            </a:endParaRPr>
          </a:p>
          <a:p>
            <a:pPr marL="285750" indent="-285750" algn="just">
              <a:lnSpc>
                <a:spcPct val="150000"/>
              </a:lnSpc>
              <a:buFont typeface="Wingdings" panose="05000000000000000000" pitchFamily="2" charset="2"/>
              <a:buChar char="§"/>
            </a:pPr>
            <a:r>
              <a:rPr lang="en-US" sz="1600" b="0" i="0" u="none" strike="noStrike" baseline="0" dirty="0">
                <a:solidFill>
                  <a:srgbClr val="002060"/>
                </a:solidFill>
                <a:latin typeface="Arial" panose="020B0604020202020204" pitchFamily="34" charset="0"/>
                <a:cs typeface="Arial" panose="020B0604020202020204" pitchFamily="34" charset="0"/>
              </a:rPr>
              <a:t>The above provision for impairment loss on CMB assets has been allocated on a pro-rata basis to Property, Plant and equipment, Capital work in progress and Intangible assets based on their respective carrying values.</a:t>
            </a:r>
          </a:p>
          <a:p>
            <a:pPr algn="just">
              <a:lnSpc>
                <a:spcPct val="150000"/>
              </a:lnSpc>
            </a:pPr>
            <a:endParaRPr lang="en-US" sz="1600" dirty="0">
              <a:latin typeface="Arial" panose="020B0604020202020204" pitchFamily="34" charset="0"/>
              <a:cs typeface="Arial" panose="020B0604020202020204" pitchFamily="34" charset="0"/>
            </a:endParaRPr>
          </a:p>
          <a:p>
            <a:pPr algn="just">
              <a:lnSpc>
                <a:spcPct val="150000"/>
              </a:lnSpc>
            </a:pPr>
            <a:r>
              <a:rPr lang="en-US" sz="1400" dirty="0">
                <a:solidFill>
                  <a:srgbClr val="00B050"/>
                </a:solidFill>
                <a:latin typeface="Arial" panose="020B0604020202020204" pitchFamily="34" charset="0"/>
                <a:cs typeface="Arial" panose="020B0604020202020204" pitchFamily="34" charset="0"/>
              </a:rPr>
              <a:t>Source : Note 33(</a:t>
            </a:r>
            <a:r>
              <a:rPr lang="en-US" sz="1400" dirty="0" err="1">
                <a:solidFill>
                  <a:srgbClr val="00B050"/>
                </a:solidFill>
                <a:latin typeface="Arial" panose="020B0604020202020204" pitchFamily="34" charset="0"/>
                <a:cs typeface="Arial" panose="020B0604020202020204" pitchFamily="34" charset="0"/>
              </a:rPr>
              <a:t>i</a:t>
            </a:r>
            <a:r>
              <a:rPr lang="en-US" sz="1400" dirty="0">
                <a:solidFill>
                  <a:srgbClr val="00B050"/>
                </a:solidFill>
                <a:latin typeface="Arial" panose="020B0604020202020204" pitchFamily="34" charset="0"/>
                <a:cs typeface="Arial" panose="020B0604020202020204" pitchFamily="34" charset="0"/>
              </a:rPr>
              <a:t>) Annual Report Tata Teleservices Ltd 2017-18</a:t>
            </a:r>
            <a:endParaRPr lang="en-IN" sz="1400"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0552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FAC92-F91F-09C0-7160-2E96F1AC6B51}"/>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1C63D129-65B4-FF0E-EFBD-0C0AA5822865}"/>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7EDF46A5-8FF7-6B26-FF9A-654E2B0CBEED}"/>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CFD7E9C0-CE0A-BA31-59E2-AC0855BC422E}"/>
              </a:ext>
            </a:extLst>
          </p:cNvPr>
          <p:cNvGraphicFramePr>
            <a:graphicFrameLocks noGrp="1"/>
          </p:cNvGraphicFramePr>
          <p:nvPr>
            <p:extLst>
              <p:ext uri="{D42A27DB-BD31-4B8C-83A1-F6EECF244321}">
                <p14:modId xmlns:p14="http://schemas.microsoft.com/office/powerpoint/2010/main" val="3856217323"/>
              </p:ext>
            </p:extLst>
          </p:nvPr>
        </p:nvGraphicFramePr>
        <p:xfrm>
          <a:off x="701904" y="655471"/>
          <a:ext cx="11096134" cy="5941889"/>
        </p:xfrm>
        <a:graphic>
          <a:graphicData uri="http://schemas.openxmlformats.org/drawingml/2006/table">
            <a:tbl>
              <a:tblPr firstRow="1" firstCol="1" bandRow="1"/>
              <a:tblGrid>
                <a:gridCol w="2636845">
                  <a:extLst>
                    <a:ext uri="{9D8B030D-6E8A-4147-A177-3AD203B41FA5}">
                      <a16:colId xmlns:a16="http://schemas.microsoft.com/office/drawing/2014/main" val="1050529331"/>
                    </a:ext>
                  </a:extLst>
                </a:gridCol>
                <a:gridCol w="4760578">
                  <a:extLst>
                    <a:ext uri="{9D8B030D-6E8A-4147-A177-3AD203B41FA5}">
                      <a16:colId xmlns:a16="http://schemas.microsoft.com/office/drawing/2014/main" val="1513435672"/>
                    </a:ext>
                  </a:extLst>
                </a:gridCol>
                <a:gridCol w="3698711">
                  <a:extLst>
                    <a:ext uri="{9D8B030D-6E8A-4147-A177-3AD203B41FA5}">
                      <a16:colId xmlns:a16="http://schemas.microsoft.com/office/drawing/2014/main" val="1552200390"/>
                    </a:ext>
                  </a:extLst>
                </a:gridCol>
              </a:tblGrid>
              <a:tr h="0">
                <a:tc>
                  <a:txBody>
                    <a:bodyPr/>
                    <a:lstStyle/>
                    <a:p>
                      <a:pPr algn="ct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Aspect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gn="ct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IVS 2022 — “Determining”</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gn="ct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IVS 2025 — “Forming a conclusion”</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3637739105"/>
                  </a:ext>
                </a:extLst>
              </a:tr>
              <a:tr h="0">
                <a:tc>
                  <a:txBody>
                    <a:bodyPr/>
                    <a:lstStyle/>
                    <a:p>
                      <a:pPr>
                        <a:lnSpc>
                          <a:spcPct val="150000"/>
                        </a:lnSpc>
                        <a:spcAft>
                          <a:spcPts val="800"/>
                        </a:spcAft>
                        <a:buNone/>
                      </a:pPr>
                      <a:r>
                        <a:rPr lang="en-IN" sz="16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Core concept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Value is estimated using recognised valuation methods.</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Value is concluded through analysis, assumptions, and professional judgement within a defined framework.</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701191912"/>
                  </a:ext>
                </a:extLst>
              </a:tr>
              <a:tr h="0">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Mangal" panose="02040503050203030202" pitchFamily="18" charset="0"/>
                        </a:rPr>
                        <a:t>Valuer’s role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Mangal" panose="02040503050203030202" pitchFamily="18" charset="0"/>
                        </a:rPr>
                        <a:t>Professional applying methods and judgement to estimate value.</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a:effectLst/>
                          <a:latin typeface="Arial" panose="020B0604020202020204" pitchFamily="34" charset="0"/>
                          <a:ea typeface="Times New Roman" panose="02020603050405020304" pitchFamily="18" charset="0"/>
                          <a:cs typeface="Mangal" panose="02040503050203030202" pitchFamily="18" charset="0"/>
                        </a:rPr>
                        <a:t>Professional forming a reasoned and supportable conclusion on value.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3595306"/>
                  </a:ext>
                </a:extLst>
              </a:tr>
              <a:tr h="0">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Nature of process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Method-based estimation requiring judgement.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Analytical, judgement-based, and documented process.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116921607"/>
                  </a:ext>
                </a:extLst>
              </a:tr>
              <a:tr h="0">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Mangal" panose="02040503050203030202" pitchFamily="18" charset="0"/>
                        </a:rPr>
                        <a:t>Implication for certainty</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Mangal" panose="02040503050203030202" pitchFamily="18" charset="0"/>
                        </a:rPr>
                        <a:t>Suggests determination of value based on methods.</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Mangal" panose="02040503050203030202" pitchFamily="18" charset="0"/>
                        </a:rPr>
                        <a:t>Emphasizes conclusion based on evidence, assumptions, and judgement.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277162562"/>
                  </a:ext>
                </a:extLst>
              </a:tr>
              <a:tr h="0">
                <a:tc>
                  <a:txBody>
                    <a:bodyPr/>
                    <a:lstStyle/>
                    <a:p>
                      <a:pPr>
                        <a:lnSpc>
                          <a:spcPct val="150000"/>
                        </a:lnSpc>
                        <a:spcAft>
                          <a:spcPts val="800"/>
                        </a:spcAft>
                        <a:buNone/>
                      </a:pPr>
                      <a:r>
                        <a:rPr lang="en-IN" sz="16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Divergent outcomes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Differences possible but focus on correct method application.</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Different reasonable conclusions possible if assumptions differ but remain supportable.</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939646435"/>
                  </a:ext>
                </a:extLst>
              </a:tr>
              <a:tr h="0">
                <a:tc>
                  <a:txBody>
                    <a:bodyPr/>
                    <a:lstStyle/>
                    <a:p>
                      <a:pPr>
                        <a:lnSpc>
                          <a:spcPct val="150000"/>
                        </a:lnSpc>
                        <a:spcAft>
                          <a:spcPts val="800"/>
                        </a:spcAft>
                        <a:buNone/>
                      </a:pPr>
                      <a:r>
                        <a:rPr lang="en-IN" sz="1600" b="1">
                          <a:effectLst/>
                          <a:latin typeface="Arial" panose="020B0604020202020204" pitchFamily="34" charset="0"/>
                          <a:ea typeface="Times New Roman" panose="02020603050405020304" pitchFamily="18" charset="0"/>
                          <a:cs typeface="Mangal" panose="02040503050203030202" pitchFamily="18" charset="0"/>
                        </a:rPr>
                        <a:t>Process requirements</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a:effectLst/>
                          <a:latin typeface="Arial" panose="020B0604020202020204" pitchFamily="34" charset="0"/>
                          <a:ea typeface="Times New Roman" panose="02020603050405020304" pitchFamily="18" charset="0"/>
                          <a:cs typeface="Mangal" panose="02040503050203030202" pitchFamily="18" charset="0"/>
                        </a:rPr>
                        <a:t>Appropriate inputs, methods, and professional care.</a:t>
                      </a:r>
                      <a:endParaRPr lang="en-IN" sz="16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600" dirty="0">
                          <a:effectLst/>
                          <a:latin typeface="Arial" panose="020B0604020202020204" pitchFamily="34" charset="0"/>
                          <a:ea typeface="Times New Roman" panose="02020603050405020304" pitchFamily="18" charset="0"/>
                          <a:cs typeface="Mangal" panose="02040503050203030202" pitchFamily="18" charset="0"/>
                        </a:rPr>
                        <a:t>Explicit reasoning, documented assumptions, transparency, and defensibility.</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2541169997"/>
                  </a:ext>
                </a:extLst>
              </a:tr>
            </a:tbl>
          </a:graphicData>
        </a:graphic>
      </p:graphicFrame>
    </p:spTree>
    <p:extLst>
      <p:ext uri="{BB962C8B-B14F-4D97-AF65-F5344CB8AC3E}">
        <p14:creationId xmlns:p14="http://schemas.microsoft.com/office/powerpoint/2010/main" val="916894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11546-8764-6E05-F55B-F139C243757A}"/>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D7E4EBFC-9EEC-E2F2-FB42-56B3FE5D316B}"/>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6D60EFAB-DE2D-F56D-4A4A-D423C40E74D1}"/>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D3E0E1F5-457A-2ADD-292D-4650A99FDA44}"/>
              </a:ext>
            </a:extLst>
          </p:cNvPr>
          <p:cNvSpPr txBox="1"/>
          <p:nvPr/>
        </p:nvSpPr>
        <p:spPr>
          <a:xfrm>
            <a:off x="2309567" y="787979"/>
            <a:ext cx="8135332" cy="372666"/>
          </a:xfrm>
          <a:prstGeom prst="rect">
            <a:avLst/>
          </a:prstGeom>
          <a:noFill/>
        </p:spPr>
        <p:txBody>
          <a:bodyPr wrap="square">
            <a:spAutoFit/>
          </a:bodyPr>
          <a:lstStyle/>
          <a:p>
            <a:pPr>
              <a:lnSpc>
                <a:spcPts val="2250"/>
              </a:lnSpc>
              <a:spcBef>
                <a:spcPts val="2400"/>
              </a:spcBef>
              <a:spcAft>
                <a:spcPts val="1200"/>
              </a:spcAft>
              <a:buNone/>
            </a:pPr>
            <a:r>
              <a:rPr lang="en-IN" sz="1800" b="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The Architecture of a Valuation Conclusion under IVS 2025</a:t>
            </a:r>
            <a:endParaRPr lang="en-IN" sz="1400" dirty="0">
              <a:effectLst/>
              <a:latin typeface="Calibri" panose="020F0502020204030204" pitchFamily="34" charset="0"/>
              <a:ea typeface="Calibri" panose="020F0502020204030204" pitchFamily="34" charset="0"/>
              <a:cs typeface="Mangal" panose="02040503050203030202" pitchFamily="18" charset="0"/>
            </a:endParaRPr>
          </a:p>
        </p:txBody>
      </p:sp>
      <p:graphicFrame>
        <p:nvGraphicFramePr>
          <p:cNvPr id="6" name="Table 5">
            <a:extLst>
              <a:ext uri="{FF2B5EF4-FFF2-40B4-BE49-F238E27FC236}">
                <a16:creationId xmlns:a16="http://schemas.microsoft.com/office/drawing/2014/main" id="{8B9C85EC-5C11-D389-AAB1-69872CF2B628}"/>
              </a:ext>
            </a:extLst>
          </p:cNvPr>
          <p:cNvGraphicFramePr>
            <a:graphicFrameLocks noGrp="1"/>
          </p:cNvGraphicFramePr>
          <p:nvPr>
            <p:extLst>
              <p:ext uri="{D42A27DB-BD31-4B8C-83A1-F6EECF244321}">
                <p14:modId xmlns:p14="http://schemas.microsoft.com/office/powerpoint/2010/main" val="2238755506"/>
              </p:ext>
            </p:extLst>
          </p:nvPr>
        </p:nvGraphicFramePr>
        <p:xfrm>
          <a:off x="1094294" y="1160645"/>
          <a:ext cx="10311353" cy="4612915"/>
        </p:xfrm>
        <a:graphic>
          <a:graphicData uri="http://schemas.openxmlformats.org/drawingml/2006/table">
            <a:tbl>
              <a:tblPr firstRow="1" firstCol="1" bandRow="1"/>
              <a:tblGrid>
                <a:gridCol w="2034655">
                  <a:extLst>
                    <a:ext uri="{9D8B030D-6E8A-4147-A177-3AD203B41FA5}">
                      <a16:colId xmlns:a16="http://schemas.microsoft.com/office/drawing/2014/main" val="4020561069"/>
                    </a:ext>
                  </a:extLst>
                </a:gridCol>
                <a:gridCol w="3024530">
                  <a:extLst>
                    <a:ext uri="{9D8B030D-6E8A-4147-A177-3AD203B41FA5}">
                      <a16:colId xmlns:a16="http://schemas.microsoft.com/office/drawing/2014/main" val="2787783079"/>
                    </a:ext>
                  </a:extLst>
                </a:gridCol>
                <a:gridCol w="5252168">
                  <a:extLst>
                    <a:ext uri="{9D8B030D-6E8A-4147-A177-3AD203B41FA5}">
                      <a16:colId xmlns:a16="http://schemas.microsoft.com/office/drawing/2014/main" val="982564872"/>
                    </a:ext>
                  </a:extLst>
                </a:gridCol>
              </a:tblGrid>
              <a:tr h="201749">
                <a:tc>
                  <a:txBody>
                    <a:bodyPr/>
                    <a:lstStyle/>
                    <a:p>
                      <a:pPr algn="ct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Building Block</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gn="ct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Standard</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tc>
                  <a:txBody>
                    <a:bodyPr/>
                    <a:lstStyle/>
                    <a:p>
                      <a:pPr algn="ct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Role</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a:noFill/>
                    </a:lnL>
                    <a:lnR>
                      <a:noFill/>
                    </a:lnR>
                    <a:lnT>
                      <a:noFill/>
                    </a:lnT>
                    <a:lnB w="1905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4079076726"/>
                  </a:ext>
                </a:extLst>
              </a:tr>
              <a:tr h="880002">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Foundation</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a:noFill/>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b="1"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IVS 100 – General Requirements</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a:solidFill>
                            <a:srgbClr val="000000"/>
                          </a:solidFill>
                          <a:effectLst/>
                          <a:latin typeface="Arial" panose="020B0604020202020204" pitchFamily="34" charset="0"/>
                          <a:ea typeface="Times New Roman" panose="02020603050405020304" pitchFamily="18" charset="0"/>
                          <a:cs typeface="Mangal" panose="02040503050203030202" pitchFamily="18" charset="0"/>
                        </a:rPr>
                        <a:t>Sets the overall framework — scope, professional judgement, compliance, and quality control governing the valuation.</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a:noFill/>
                    </a:lnR>
                    <a:lnT w="1905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3556547469"/>
                  </a:ext>
                </a:extLst>
              </a:tr>
              <a:tr h="880002">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Mangal" panose="02040503050203030202" pitchFamily="18" charset="0"/>
                        </a:rPr>
                        <a:t>Definition of Value</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b="1" dirty="0">
                          <a:effectLst/>
                          <a:latin typeface="Arial" panose="020B0604020202020204" pitchFamily="34" charset="0"/>
                          <a:ea typeface="Times New Roman" panose="02020603050405020304" pitchFamily="18" charset="0"/>
                          <a:cs typeface="Mangal" panose="02040503050203030202" pitchFamily="18" charset="0"/>
                        </a:rPr>
                        <a:t>IVS 102 – Bases of Value</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Mangal" panose="02040503050203030202" pitchFamily="18" charset="0"/>
                        </a:rPr>
                        <a:t>Defines the type of value being concluded and the assumptions about the transaction and market participants.</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62607340"/>
                  </a:ext>
                </a:extLst>
              </a:tr>
              <a:tr h="653917">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The Toolkit</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IVS 103 – Valuation Approaches</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Guides the selection of appropriate approaches — Market, Income, or Cost.</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4255241552"/>
                  </a:ext>
                </a:extLst>
              </a:tr>
              <a:tr h="653917">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Mangal" panose="02040503050203030202" pitchFamily="18" charset="0"/>
                        </a:rPr>
                        <a:t>The Raw Material</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Mangal" panose="02040503050203030202" pitchFamily="18" charset="0"/>
                        </a:rPr>
                        <a:t>IVS 104 – Data and Inputs</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Mangal" panose="02040503050203030202" pitchFamily="18" charset="0"/>
                        </a:rPr>
                        <a:t>Requires relevant, reliable, and consistent data to support the valuation.</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563821584"/>
                  </a:ext>
                </a:extLst>
              </a:tr>
              <a:tr h="427833">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The Engine</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b="1">
                          <a:solidFill>
                            <a:srgbClr val="000000"/>
                          </a:solidFill>
                          <a:effectLst/>
                          <a:latin typeface="Arial" panose="020B0604020202020204" pitchFamily="34" charset="0"/>
                          <a:ea typeface="Times New Roman" panose="02020603050405020304" pitchFamily="18" charset="0"/>
                          <a:cs typeface="Mangal" panose="02040503050203030202" pitchFamily="18" charset="0"/>
                        </a:rPr>
                        <a:t>IVS 105 – Valuation Models</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Aft>
                          <a:spcPts val="800"/>
                        </a:spcAft>
                        <a:buNone/>
                      </a:pPr>
                      <a:r>
                        <a:rPr lang="en-IN" sz="14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Applies appropriate models to convert inputs into value indications.</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1965089941"/>
                  </a:ext>
                </a:extLst>
              </a:tr>
              <a:tr h="653917">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Mangal" panose="02040503050203030202" pitchFamily="18" charset="0"/>
                        </a:rPr>
                        <a:t>The Blueprint</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b="1">
                          <a:effectLst/>
                          <a:latin typeface="Arial" panose="020B0604020202020204" pitchFamily="34" charset="0"/>
                          <a:ea typeface="Times New Roman" panose="02020603050405020304" pitchFamily="18" charset="0"/>
                          <a:cs typeface="Mangal" panose="02040503050203030202" pitchFamily="18" charset="0"/>
                        </a:rPr>
                        <a:t>IVS 106 – Documentation &amp; Reporting</a:t>
                      </a:r>
                      <a:endParaRPr lang="en-IN" sz="140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Aft>
                          <a:spcPts val="800"/>
                        </a:spcAft>
                        <a:buNone/>
                      </a:pPr>
                      <a:r>
                        <a:rPr lang="en-IN" sz="1400" dirty="0">
                          <a:effectLst/>
                          <a:latin typeface="Arial" panose="020B0604020202020204" pitchFamily="34" charset="0"/>
                          <a:ea typeface="Times New Roman" panose="02020603050405020304" pitchFamily="18" charset="0"/>
                          <a:cs typeface="Mangal" panose="02040503050203030202" pitchFamily="18" charset="0"/>
                        </a:rPr>
                        <a:t>Requires sufficient documentation to explain and support the conclusion on value.</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txBody>
                  <a:tcPr marL="56521" marR="56521" marT="0" marB="0">
                    <a:lnL w="12700" cap="flat" cmpd="sng" algn="ctr">
                      <a:solidFill>
                        <a:srgbClr val="9CC2E5"/>
                      </a:solidFill>
                      <a:prstDash val="solid"/>
                      <a:round/>
                      <a:headEnd type="none" w="med" len="med"/>
                      <a:tailEnd type="none" w="med" len="med"/>
                    </a:lnL>
                    <a:lnR>
                      <a:noFill/>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3556162579"/>
                  </a:ext>
                </a:extLst>
              </a:tr>
            </a:tbl>
          </a:graphicData>
        </a:graphic>
      </p:graphicFrame>
      <p:sp>
        <p:nvSpPr>
          <p:cNvPr id="9" name="TextBox 8">
            <a:extLst>
              <a:ext uri="{FF2B5EF4-FFF2-40B4-BE49-F238E27FC236}">
                <a16:creationId xmlns:a16="http://schemas.microsoft.com/office/drawing/2014/main" id="{5F0D8AB9-9F5D-8B8C-A51E-BFA3B0B82CD5}"/>
              </a:ext>
            </a:extLst>
          </p:cNvPr>
          <p:cNvSpPr txBox="1"/>
          <p:nvPr/>
        </p:nvSpPr>
        <p:spPr>
          <a:xfrm>
            <a:off x="2309568" y="5895318"/>
            <a:ext cx="7993930" cy="784574"/>
          </a:xfrm>
          <a:prstGeom prst="rect">
            <a:avLst/>
          </a:prstGeom>
          <a:noFill/>
        </p:spPr>
        <p:txBody>
          <a:bodyPr wrap="square">
            <a:spAutoFit/>
          </a:bodyPr>
          <a:lstStyle/>
          <a:p>
            <a:pPr>
              <a:lnSpc>
                <a:spcPct val="150000"/>
              </a:lnSpc>
            </a:pPr>
            <a:r>
              <a:rPr lang="en-US" sz="1600" dirty="0">
                <a:solidFill>
                  <a:srgbClr val="0070C0"/>
                </a:solidFill>
                <a:latin typeface="Arial" panose="020B0604020202020204" pitchFamily="34" charset="0"/>
                <a:cs typeface="Arial" panose="020B0604020202020204" pitchFamily="34" charset="0"/>
              </a:rPr>
              <a:t>A conclusion on value under IVS is formed through a structured process:</a:t>
            </a:r>
            <a:br>
              <a:rPr lang="en-US" sz="1600" dirty="0">
                <a:solidFill>
                  <a:srgbClr val="0070C0"/>
                </a:solidFill>
                <a:latin typeface="Arial" panose="020B0604020202020204" pitchFamily="34" charset="0"/>
                <a:cs typeface="Arial" panose="020B0604020202020204" pitchFamily="34" charset="0"/>
              </a:rPr>
            </a:br>
            <a:r>
              <a:rPr lang="en-US" sz="1600" b="1" dirty="0">
                <a:solidFill>
                  <a:srgbClr val="0070C0"/>
                </a:solidFill>
                <a:latin typeface="Arial" panose="020B0604020202020204" pitchFamily="34" charset="0"/>
                <a:cs typeface="Arial" panose="020B0604020202020204" pitchFamily="34" charset="0"/>
              </a:rPr>
              <a:t>Framework → Basis → Approach → Inputs → Model → Documentation</a:t>
            </a:r>
            <a:r>
              <a:rPr lang="en-US" sz="1600" b="1" dirty="0"/>
              <a:t>.</a:t>
            </a:r>
            <a:endParaRPr lang="en-IN" sz="1600" dirty="0"/>
          </a:p>
        </p:txBody>
      </p:sp>
    </p:spTree>
    <p:extLst>
      <p:ext uri="{BB962C8B-B14F-4D97-AF65-F5344CB8AC3E}">
        <p14:creationId xmlns:p14="http://schemas.microsoft.com/office/powerpoint/2010/main" val="1708505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51783-E07A-1BFB-7950-B8399F08DBF1}"/>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397F914-955C-3082-5683-1473F477A23E}"/>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42747E21-76F8-EEB1-1326-8BD793CEC7BD}"/>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8EFCEB40-26DE-5143-DC28-CE520D35F124}"/>
              </a:ext>
            </a:extLst>
          </p:cNvPr>
          <p:cNvGraphicFramePr>
            <a:graphicFrameLocks noGrp="1"/>
          </p:cNvGraphicFramePr>
          <p:nvPr/>
        </p:nvGraphicFramePr>
        <p:xfrm>
          <a:off x="1321324" y="1180902"/>
          <a:ext cx="9934280" cy="3182907"/>
        </p:xfrm>
        <a:graphic>
          <a:graphicData uri="http://schemas.openxmlformats.org/drawingml/2006/table">
            <a:tbl>
              <a:tblPr firstRow="1" firstCol="1" bandRow="1"/>
              <a:tblGrid>
                <a:gridCol w="1412319">
                  <a:extLst>
                    <a:ext uri="{9D8B030D-6E8A-4147-A177-3AD203B41FA5}">
                      <a16:colId xmlns:a16="http://schemas.microsoft.com/office/drawing/2014/main" val="824708107"/>
                    </a:ext>
                  </a:extLst>
                </a:gridCol>
                <a:gridCol w="4471756">
                  <a:extLst>
                    <a:ext uri="{9D8B030D-6E8A-4147-A177-3AD203B41FA5}">
                      <a16:colId xmlns:a16="http://schemas.microsoft.com/office/drawing/2014/main" val="900914767"/>
                    </a:ext>
                  </a:extLst>
                </a:gridCol>
                <a:gridCol w="4050205">
                  <a:extLst>
                    <a:ext uri="{9D8B030D-6E8A-4147-A177-3AD203B41FA5}">
                      <a16:colId xmlns:a16="http://schemas.microsoft.com/office/drawing/2014/main" val="814284476"/>
                    </a:ext>
                  </a:extLst>
                </a:gridCol>
              </a:tblGrid>
              <a:tr h="453881">
                <a:tc>
                  <a:txBody>
                    <a:bodyPr/>
                    <a:lstStyle/>
                    <a:p>
                      <a:pPr algn="r">
                        <a:lnSpc>
                          <a:spcPct val="150000"/>
                        </a:lnSpc>
                        <a:spcBef>
                          <a:spcPts val="2400"/>
                        </a:spcBef>
                        <a:spcAft>
                          <a:spcPts val="1200"/>
                        </a:spcAft>
                        <a:buNone/>
                      </a:pPr>
                      <a:r>
                        <a:rPr lang="en-IN" sz="1800" b="1" i="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Concept</a:t>
                      </a:r>
                      <a:endParaRPr lang="en-IN" sz="1800" dirty="0">
                        <a:solidFill>
                          <a:srgbClr val="2E74B5"/>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270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Bef>
                          <a:spcPts val="2400"/>
                        </a:spcBef>
                        <a:spcAft>
                          <a:spcPts val="1200"/>
                        </a:spcAft>
                        <a:buNone/>
                      </a:pPr>
                      <a:r>
                        <a:rPr lang="en-IN" sz="1800" b="1">
                          <a:solidFill>
                            <a:srgbClr val="0F1115"/>
                          </a:solidFill>
                          <a:effectLst/>
                          <a:latin typeface="Arial" panose="020B0604020202020204" pitchFamily="34" charset="0"/>
                          <a:ea typeface="Times New Roman" panose="02020603050405020304" pitchFamily="18" charset="0"/>
                          <a:cs typeface="Mangal" panose="02040503050203030202" pitchFamily="18" charset="0"/>
                        </a:rPr>
                        <a:t>Definition</a:t>
                      </a:r>
                      <a:endParaRPr lang="en-IN" sz="1800">
                        <a:solidFill>
                          <a:srgbClr val="2E74B5"/>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2700" cap="flat" cmpd="sng" algn="ctr">
                      <a:solidFill>
                        <a:srgbClr val="9CC2E5"/>
                      </a:solidFill>
                      <a:prstDash val="solid"/>
                      <a:round/>
                      <a:headEnd type="none" w="med" len="med"/>
                      <a:tailEnd type="none" w="med" len="med"/>
                    </a:lnB>
                    <a:solidFill>
                      <a:srgbClr val="FFFFFF"/>
                    </a:solidFill>
                  </a:tcPr>
                </a:tc>
                <a:tc>
                  <a:txBody>
                    <a:bodyPr/>
                    <a:lstStyle/>
                    <a:p>
                      <a:pPr>
                        <a:lnSpc>
                          <a:spcPct val="150000"/>
                        </a:lnSpc>
                        <a:spcBef>
                          <a:spcPts val="2400"/>
                        </a:spcBef>
                        <a:spcAft>
                          <a:spcPts val="1200"/>
                        </a:spcAft>
                        <a:buNone/>
                      </a:pPr>
                      <a:r>
                        <a:rPr lang="en-IN" sz="1800" b="1">
                          <a:solidFill>
                            <a:srgbClr val="0F1115"/>
                          </a:solidFill>
                          <a:effectLst/>
                          <a:latin typeface="Arial" panose="020B0604020202020204" pitchFamily="34" charset="0"/>
                          <a:ea typeface="Times New Roman" panose="02020603050405020304" pitchFamily="18" charset="0"/>
                          <a:cs typeface="Mangal" panose="02040503050203030202" pitchFamily="18" charset="0"/>
                        </a:rPr>
                        <a:t>Role in Valuation</a:t>
                      </a:r>
                      <a:endParaRPr lang="en-IN" sz="1800">
                        <a:solidFill>
                          <a:srgbClr val="2E74B5"/>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a:noFill/>
                    </a:lnR>
                    <a:lnT>
                      <a:noFill/>
                    </a:lnT>
                    <a:lnB w="12700" cap="flat" cmpd="sng" algn="ctr">
                      <a:solidFill>
                        <a:srgbClr val="9CC2E5"/>
                      </a:solidFill>
                      <a:prstDash val="solid"/>
                      <a:round/>
                      <a:headEnd type="none" w="med" len="med"/>
                      <a:tailEnd type="none" w="med" len="med"/>
                    </a:lnB>
                    <a:solidFill>
                      <a:srgbClr val="FFFFFF"/>
                    </a:solidFill>
                  </a:tcPr>
                </a:tc>
                <a:extLst>
                  <a:ext uri="{0D108BD9-81ED-4DB2-BD59-A6C34878D82A}">
                    <a16:rowId xmlns:a16="http://schemas.microsoft.com/office/drawing/2014/main" val="1101528966"/>
                  </a:ext>
                </a:extLst>
              </a:tr>
              <a:tr h="1124931">
                <a:tc>
                  <a:txBody>
                    <a:bodyPr/>
                    <a:lstStyle/>
                    <a:p>
                      <a:pPr algn="r">
                        <a:lnSpc>
                          <a:spcPct val="150000"/>
                        </a:lnSpc>
                        <a:spcBef>
                          <a:spcPts val="2400"/>
                        </a:spcBef>
                        <a:spcAft>
                          <a:spcPts val="1200"/>
                        </a:spcAft>
                        <a:buNone/>
                      </a:pPr>
                      <a:r>
                        <a:rPr lang="en-IN" sz="1800" b="1" i="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Professional Judgement</a:t>
                      </a:r>
                      <a:endParaRPr lang="en-IN" sz="1800" dirty="0">
                        <a:solidFill>
                          <a:srgbClr val="2E74B5"/>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a:noFill/>
                    </a:lnB>
                    <a:solidFill>
                      <a:srgbClr val="FFFFFF"/>
                    </a:solidFill>
                  </a:tcPr>
                </a:tc>
                <a:tc>
                  <a:txBody>
                    <a:bodyPr/>
                    <a:lstStyle/>
                    <a:p>
                      <a:pPr>
                        <a:lnSpc>
                          <a:spcPct val="150000"/>
                        </a:lnSpc>
                        <a:spcBef>
                          <a:spcPts val="2400"/>
                        </a:spcBef>
                        <a:spcAft>
                          <a:spcPts val="12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The use of accumulated knowledge, experience and critical reasoning to make an informed decision . (IVS 2025)</a:t>
                      </a:r>
                      <a:endParaRPr lang="en-IN" sz="1800" dirty="0">
                        <a:solidFill>
                          <a:srgbClr val="2E74B5"/>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tc>
                  <a:txBody>
                    <a:bodyPr/>
                    <a:lstStyle/>
                    <a:p>
                      <a:pPr>
                        <a:lnSpc>
                          <a:spcPct val="150000"/>
                        </a:lnSpc>
                        <a:spcBef>
                          <a:spcPts val="2400"/>
                        </a:spcBef>
                        <a:spcAft>
                          <a:spcPts val="1200"/>
                        </a:spcAft>
                        <a:buNone/>
                      </a:pPr>
                      <a:r>
                        <a:rPr lang="en-IN" sz="1800">
                          <a:solidFill>
                            <a:srgbClr val="0F1115"/>
                          </a:solidFill>
                          <a:effectLst/>
                          <a:latin typeface="Arial" panose="020B0604020202020204" pitchFamily="34" charset="0"/>
                          <a:ea typeface="Times New Roman" panose="02020603050405020304" pitchFamily="18" charset="0"/>
                          <a:cs typeface="Mangal" panose="02040503050203030202" pitchFamily="18" charset="0"/>
                        </a:rPr>
                        <a:t>The action of making the final, </a:t>
                      </a:r>
                      <a:r>
                        <a:rPr lang="en-IN" sz="1800" b="1">
                          <a:solidFill>
                            <a:srgbClr val="548235"/>
                          </a:solidFill>
                          <a:effectLst/>
                          <a:latin typeface="Arial" panose="020B0604020202020204" pitchFamily="34" charset="0"/>
                          <a:ea typeface="Times New Roman" panose="02020603050405020304" pitchFamily="18" charset="0"/>
                          <a:cs typeface="Mangal" panose="02040503050203030202" pitchFamily="18" charset="0"/>
                        </a:rPr>
                        <a:t>reasoned </a:t>
                      </a:r>
                      <a:r>
                        <a:rPr lang="en-IN" sz="1800">
                          <a:solidFill>
                            <a:srgbClr val="0F1115"/>
                          </a:solidFill>
                          <a:effectLst/>
                          <a:latin typeface="Arial" panose="020B0604020202020204" pitchFamily="34" charset="0"/>
                          <a:ea typeface="Times New Roman" panose="02020603050405020304" pitchFamily="18" charset="0"/>
                          <a:cs typeface="Mangal" panose="02040503050203030202" pitchFamily="18" charset="0"/>
                        </a:rPr>
                        <a:t>decision on value.</a:t>
                      </a:r>
                      <a:endParaRPr lang="en-IN" sz="1800">
                        <a:solidFill>
                          <a:srgbClr val="2E74B5"/>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solidFill>
                      <a:srgbClr val="DEEAF6"/>
                    </a:solidFill>
                  </a:tcPr>
                </a:tc>
                <a:extLst>
                  <a:ext uri="{0D108BD9-81ED-4DB2-BD59-A6C34878D82A}">
                    <a16:rowId xmlns:a16="http://schemas.microsoft.com/office/drawing/2014/main" val="2633095538"/>
                  </a:ext>
                </a:extLst>
              </a:tr>
              <a:tr h="1538909">
                <a:tc>
                  <a:txBody>
                    <a:bodyPr/>
                    <a:lstStyle/>
                    <a:p>
                      <a:pPr algn="r">
                        <a:lnSpc>
                          <a:spcPct val="150000"/>
                        </a:lnSpc>
                        <a:spcBef>
                          <a:spcPts val="2400"/>
                        </a:spcBef>
                        <a:spcAft>
                          <a:spcPts val="1200"/>
                        </a:spcAft>
                        <a:buNone/>
                      </a:pPr>
                      <a:r>
                        <a:rPr lang="en-IN" sz="1800" b="1" i="1">
                          <a:solidFill>
                            <a:srgbClr val="0F1115"/>
                          </a:solidFill>
                          <a:effectLst/>
                          <a:latin typeface="Arial" panose="020B0604020202020204" pitchFamily="34" charset="0"/>
                          <a:ea typeface="Times New Roman" panose="02020603050405020304" pitchFamily="18" charset="0"/>
                          <a:cs typeface="Mangal" panose="02040503050203030202" pitchFamily="18" charset="0"/>
                        </a:rPr>
                        <a:t>Professional Scepticism</a:t>
                      </a:r>
                      <a:endParaRPr lang="en-IN" sz="1800">
                        <a:solidFill>
                          <a:srgbClr val="2E74B5"/>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a:noFill/>
                    </a:lnL>
                    <a:lnR w="12700" cap="flat" cmpd="sng" algn="ctr">
                      <a:solidFill>
                        <a:srgbClr val="9CC2E5"/>
                      </a:solidFill>
                      <a:prstDash val="solid"/>
                      <a:round/>
                      <a:headEnd type="none" w="med" len="med"/>
                      <a:tailEnd type="none" w="med" len="med"/>
                    </a:lnR>
                    <a:lnT>
                      <a:noFill/>
                    </a:lnT>
                    <a:lnB>
                      <a:noFill/>
                    </a:lnB>
                    <a:solidFill>
                      <a:srgbClr val="FFFFFF"/>
                    </a:solidFill>
                  </a:tcPr>
                </a:tc>
                <a:tc>
                  <a:txBody>
                    <a:bodyPr/>
                    <a:lstStyle/>
                    <a:p>
                      <a:pPr algn="just">
                        <a:lnSpc>
                          <a:spcPct val="150000"/>
                        </a:lnSpc>
                        <a:spcBef>
                          <a:spcPts val="2400"/>
                        </a:spcBef>
                        <a:spcAft>
                          <a:spcPts val="12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An attitude that includes a questioning mind and critical assessment of valuation evidence .</a:t>
                      </a:r>
                      <a:endParaRPr lang="en-IN" sz="1800" dirty="0">
                        <a:solidFill>
                          <a:srgbClr val="2E74B5"/>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tc>
                  <a:txBody>
                    <a:bodyPr/>
                    <a:lstStyle/>
                    <a:p>
                      <a:pPr>
                        <a:lnSpc>
                          <a:spcPct val="150000"/>
                        </a:lnSpc>
                        <a:spcBef>
                          <a:spcPts val="2400"/>
                        </a:spcBef>
                        <a:spcAft>
                          <a:spcPts val="1200"/>
                        </a:spcAft>
                        <a:buNone/>
                      </a:pP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The mindset used to challenge data and  assumptions </a:t>
                      </a:r>
                      <a:r>
                        <a:rPr lang="en-IN" sz="1800" i="1"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before</a:t>
                      </a:r>
                      <a:r>
                        <a:rPr lang="en-IN" sz="1800" dirty="0">
                          <a:solidFill>
                            <a:srgbClr val="0F1115"/>
                          </a:solidFill>
                          <a:effectLst/>
                          <a:latin typeface="Arial" panose="020B0604020202020204" pitchFamily="34" charset="0"/>
                          <a:ea typeface="Times New Roman" panose="02020603050405020304" pitchFamily="18" charset="0"/>
                          <a:cs typeface="Mangal" panose="02040503050203030202" pitchFamily="18" charset="0"/>
                        </a:rPr>
                        <a:t> applying judgement.</a:t>
                      </a:r>
                      <a:endParaRPr lang="en-IN" sz="1800" dirty="0">
                        <a:solidFill>
                          <a:srgbClr val="2E74B5"/>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lnL w="12700" cap="flat" cmpd="sng" algn="ctr">
                      <a:solidFill>
                        <a:srgbClr val="9CC2E5"/>
                      </a:solidFill>
                      <a:prstDash val="solid"/>
                      <a:round/>
                      <a:headEnd type="none" w="med" len="med"/>
                      <a:tailEnd type="none" w="med" len="med"/>
                    </a:lnL>
                    <a:lnR w="12700" cap="flat" cmpd="sng" algn="ctr">
                      <a:solidFill>
                        <a:srgbClr val="9CC2E5"/>
                      </a:solidFill>
                      <a:prstDash val="solid"/>
                      <a:round/>
                      <a:headEnd type="none" w="med" len="med"/>
                      <a:tailEnd type="none" w="med" len="med"/>
                    </a:lnR>
                    <a:lnT w="12700" cap="flat" cmpd="sng" algn="ctr">
                      <a:solidFill>
                        <a:srgbClr val="9CC2E5"/>
                      </a:solidFill>
                      <a:prstDash val="solid"/>
                      <a:round/>
                      <a:headEnd type="none" w="med" len="med"/>
                      <a:tailEnd type="none" w="med" len="med"/>
                    </a:lnT>
                    <a:lnB w="12700" cap="flat" cmpd="sng" algn="ctr">
                      <a:solidFill>
                        <a:srgbClr val="9CC2E5"/>
                      </a:solidFill>
                      <a:prstDash val="solid"/>
                      <a:round/>
                      <a:headEnd type="none" w="med" len="med"/>
                      <a:tailEnd type="none" w="med" len="med"/>
                    </a:lnB>
                    <a:noFill/>
                  </a:tcPr>
                </a:tc>
                <a:extLst>
                  <a:ext uri="{0D108BD9-81ED-4DB2-BD59-A6C34878D82A}">
                    <a16:rowId xmlns:a16="http://schemas.microsoft.com/office/drawing/2014/main" val="4054931326"/>
                  </a:ext>
                </a:extLst>
              </a:tr>
            </a:tbl>
          </a:graphicData>
        </a:graphic>
      </p:graphicFrame>
    </p:spTree>
    <p:extLst>
      <p:ext uri="{BB962C8B-B14F-4D97-AF65-F5344CB8AC3E}">
        <p14:creationId xmlns:p14="http://schemas.microsoft.com/office/powerpoint/2010/main" val="3404505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14DF0-0DE1-B4C5-3C5F-81F8A80F0565}"/>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BCA59B8C-AE74-B165-288F-E4C58D84EE96}"/>
              </a:ext>
            </a:extLst>
          </p:cNvPr>
          <p:cNvCxnSpPr>
            <a:cxnSpLocks/>
          </p:cNvCxnSpPr>
          <p:nvPr/>
        </p:nvCxnSpPr>
        <p:spPr>
          <a:xfrm>
            <a:off x="0" y="468869"/>
            <a:ext cx="12192000" cy="0"/>
          </a:xfrm>
          <a:prstGeom prst="line">
            <a:avLst/>
          </a:prstGeom>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7076E047-A755-9F7B-6F63-E9D9CDE249F6}"/>
              </a:ext>
            </a:extLst>
          </p:cNvPr>
          <p:cNvSpPr txBox="1"/>
          <p:nvPr/>
        </p:nvSpPr>
        <p:spPr>
          <a:xfrm>
            <a:off x="1178351" y="7204"/>
            <a:ext cx="10143241" cy="369332"/>
          </a:xfrm>
          <a:prstGeom prst="rect">
            <a:avLst/>
          </a:prstGeom>
          <a:noFill/>
        </p:spPr>
        <p:txBody>
          <a:bodyPr wrap="square" rtlCol="0">
            <a:spAutoFit/>
          </a:bodyPr>
          <a:lstStyle/>
          <a:p>
            <a:pPr algn="ctr"/>
            <a:r>
              <a:rPr lang="en-IN" b="1" dirty="0">
                <a:solidFill>
                  <a:srgbClr val="002060"/>
                </a:solidFill>
                <a:latin typeface="Arial" panose="020B0604020202020204" pitchFamily="34" charset="0"/>
                <a:cs typeface="Arial" panose="020B0604020202020204" pitchFamily="34" charset="0"/>
              </a:rPr>
              <a:t>From Tangible to Intangible Valuation under the IVS 2025 Framework</a:t>
            </a:r>
            <a:endParaRPr lang="en-IN" dirty="0">
              <a:solidFill>
                <a:srgbClr val="00206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08F4483-B6F9-5B5D-EEBF-ACC8AB7607CC}"/>
              </a:ext>
            </a:extLst>
          </p:cNvPr>
          <p:cNvSpPr txBox="1"/>
          <p:nvPr/>
        </p:nvSpPr>
        <p:spPr>
          <a:xfrm>
            <a:off x="216817" y="983159"/>
            <a:ext cx="5740924" cy="4635115"/>
          </a:xfrm>
          <a:prstGeom prst="rect">
            <a:avLst/>
          </a:prstGeom>
          <a:noFill/>
        </p:spPr>
        <p:txBody>
          <a:bodyPr wrap="square">
            <a:spAutoFit/>
          </a:bodyPr>
          <a:lstStyle/>
          <a:p>
            <a:pPr marL="285750" indent="-285750" algn="l">
              <a:lnSpc>
                <a:spcPct val="150000"/>
              </a:lnSpc>
              <a:spcBef>
                <a:spcPts val="1200"/>
              </a:spcBef>
              <a:spcAft>
                <a:spcPts val="1200"/>
              </a:spcAft>
              <a:buFont typeface="Wingdings" panose="05000000000000000000" pitchFamily="2" charset="2"/>
              <a:buChar char="q"/>
            </a:pPr>
            <a:r>
              <a:rPr lang="en-US" sz="1600" b="1" i="0" dirty="0">
                <a:solidFill>
                  <a:srgbClr val="0070C0"/>
                </a:solidFill>
                <a:effectLst/>
                <a:latin typeface="Arial" panose="020B0604020202020204" pitchFamily="34" charset="0"/>
                <a:cs typeface="Arial" panose="020B0604020202020204" pitchFamily="34" charset="0"/>
              </a:rPr>
              <a:t>Professional Skepticism</a:t>
            </a:r>
            <a:r>
              <a:rPr lang="en-US" sz="1600" b="0" i="0" dirty="0">
                <a:solidFill>
                  <a:srgbClr val="0070C0"/>
                </a:solidFill>
                <a:effectLst/>
                <a:latin typeface="Arial" panose="020B0604020202020204" pitchFamily="34" charset="0"/>
                <a:cs typeface="Arial" panose="020B0604020202020204" pitchFamily="34" charset="0"/>
              </a:rPr>
              <a:t> is the discipline of </a:t>
            </a:r>
            <a:r>
              <a:rPr lang="en-US" sz="1600" b="1" i="0" dirty="0">
                <a:solidFill>
                  <a:srgbClr val="0070C0"/>
                </a:solidFill>
                <a:effectLst/>
                <a:latin typeface="Arial" panose="020B0604020202020204" pitchFamily="34" charset="0"/>
                <a:cs typeface="Arial" panose="020B0604020202020204" pitchFamily="34" charset="0"/>
              </a:rPr>
              <a:t>challenge</a:t>
            </a:r>
            <a:r>
              <a:rPr lang="en-US" sz="1600" b="0" i="0" dirty="0">
                <a:solidFill>
                  <a:srgbClr val="0070C0"/>
                </a:solidFill>
                <a:effectLst/>
                <a:latin typeface="Arial" panose="020B0604020202020204" pitchFamily="34" charset="0"/>
                <a:cs typeface="Arial" panose="020B0604020202020204" pitchFamily="34" charset="0"/>
              </a:rPr>
              <a:t>. It questions the raw materials of valuation to ensure they are ‘fit for purpose’.</a:t>
            </a:r>
          </a:p>
          <a:p>
            <a:pPr marL="285750" indent="-285750" algn="l">
              <a:lnSpc>
                <a:spcPct val="150000"/>
              </a:lnSpc>
              <a:spcBef>
                <a:spcPts val="450"/>
              </a:spcBef>
              <a:spcAft>
                <a:spcPts val="1200"/>
              </a:spcAft>
              <a:buFont typeface="Wingdings" panose="05000000000000000000" pitchFamily="2" charset="2"/>
              <a:buChar char="q"/>
            </a:pPr>
            <a:r>
              <a:rPr lang="en-US" sz="1600" b="1" i="0" dirty="0">
                <a:solidFill>
                  <a:srgbClr val="0070C0"/>
                </a:solidFill>
                <a:effectLst/>
                <a:latin typeface="Arial" panose="020B0604020202020204" pitchFamily="34" charset="0"/>
                <a:cs typeface="Arial" panose="020B0604020202020204" pitchFamily="34" charset="0"/>
              </a:rPr>
              <a:t>Professional Judgement</a:t>
            </a:r>
            <a:r>
              <a:rPr lang="en-US" sz="1600" b="0" i="0" dirty="0">
                <a:solidFill>
                  <a:srgbClr val="0070C0"/>
                </a:solidFill>
                <a:effectLst/>
                <a:latin typeface="Arial" panose="020B0604020202020204" pitchFamily="34" charset="0"/>
                <a:cs typeface="Arial" panose="020B0604020202020204" pitchFamily="34" charset="0"/>
              </a:rPr>
              <a:t> is the discipline of </a:t>
            </a:r>
            <a:r>
              <a:rPr lang="en-US" sz="1600" b="1" i="0" dirty="0">
                <a:solidFill>
                  <a:srgbClr val="0070C0"/>
                </a:solidFill>
                <a:effectLst/>
                <a:latin typeface="Arial" panose="020B0604020202020204" pitchFamily="34" charset="0"/>
                <a:cs typeface="Arial" panose="020B0604020202020204" pitchFamily="34" charset="0"/>
              </a:rPr>
              <a:t>decision</a:t>
            </a:r>
            <a:r>
              <a:rPr lang="en-US" sz="1600" b="0" i="0" dirty="0">
                <a:solidFill>
                  <a:srgbClr val="0070C0"/>
                </a:solidFill>
                <a:effectLst/>
                <a:latin typeface="Arial" panose="020B0604020202020204" pitchFamily="34" charset="0"/>
                <a:cs typeface="Arial" panose="020B0604020202020204" pitchFamily="34" charset="0"/>
              </a:rPr>
              <a:t>. It weighs the evidence and determines the most reasonable conclusion.</a:t>
            </a:r>
          </a:p>
          <a:p>
            <a:pPr algn="l">
              <a:lnSpc>
                <a:spcPct val="150000"/>
              </a:lnSpc>
              <a:spcBef>
                <a:spcPts val="1200"/>
              </a:spcBef>
              <a:buNone/>
            </a:pPr>
            <a:r>
              <a:rPr lang="en-US" sz="1600" b="0" i="0" dirty="0">
                <a:solidFill>
                  <a:srgbClr val="0070C0"/>
                </a:solidFill>
                <a:effectLst/>
                <a:latin typeface="Arial" panose="020B0604020202020204" pitchFamily="34" charset="0"/>
                <a:cs typeface="Arial" panose="020B0604020202020204" pitchFamily="34" charset="0"/>
              </a:rPr>
              <a:t>Together, they ensure that the final output is not merely an </a:t>
            </a:r>
            <a:r>
              <a:rPr lang="en-US" sz="1600" b="1" i="0" dirty="0">
                <a:solidFill>
                  <a:srgbClr val="0070C0"/>
                </a:solidFill>
                <a:effectLst/>
                <a:latin typeface="Arial" panose="020B0604020202020204" pitchFamily="34" charset="0"/>
                <a:cs typeface="Arial" panose="020B0604020202020204" pitchFamily="34" charset="0"/>
              </a:rPr>
              <a:t>opinion</a:t>
            </a:r>
            <a:r>
              <a:rPr lang="en-US" sz="1600" b="0" i="0" dirty="0">
                <a:solidFill>
                  <a:srgbClr val="0070C0"/>
                </a:solidFill>
                <a:effectLst/>
                <a:latin typeface="Arial" panose="020B0604020202020204" pitchFamily="34" charset="0"/>
                <a:cs typeface="Arial" panose="020B0604020202020204" pitchFamily="34" charset="0"/>
              </a:rPr>
              <a:t>—a subjective view held by the valuer—but a </a:t>
            </a:r>
            <a:r>
              <a:rPr lang="en-US" sz="1600" b="1" i="0" dirty="0">
                <a:solidFill>
                  <a:srgbClr val="0070C0"/>
                </a:solidFill>
                <a:effectLst/>
                <a:latin typeface="Arial" panose="020B0604020202020204" pitchFamily="34" charset="0"/>
                <a:cs typeface="Arial" panose="020B0604020202020204" pitchFamily="34" charset="0"/>
              </a:rPr>
              <a:t>reasoned and supportable conclusion on value</a:t>
            </a:r>
            <a:r>
              <a:rPr lang="en-US" sz="1600" b="0" i="0" dirty="0">
                <a:solidFill>
                  <a:srgbClr val="0070C0"/>
                </a:solidFill>
                <a:effectLst/>
                <a:latin typeface="Arial" panose="020B0604020202020204" pitchFamily="34" charset="0"/>
                <a:cs typeface="Arial" panose="020B0604020202020204" pitchFamily="34" charset="0"/>
              </a:rPr>
              <a:t>, built on a foundation of reliable evidence and shaped by informed decision-making.</a:t>
            </a:r>
          </a:p>
        </p:txBody>
      </p:sp>
      <p:sp>
        <p:nvSpPr>
          <p:cNvPr id="6" name="TextBox 5">
            <a:extLst>
              <a:ext uri="{FF2B5EF4-FFF2-40B4-BE49-F238E27FC236}">
                <a16:creationId xmlns:a16="http://schemas.microsoft.com/office/drawing/2014/main" id="{39371662-8CC0-8068-C3BA-48B48E3D2B70}"/>
              </a:ext>
            </a:extLst>
          </p:cNvPr>
          <p:cNvSpPr txBox="1"/>
          <p:nvPr/>
        </p:nvSpPr>
        <p:spPr>
          <a:xfrm>
            <a:off x="6300247" y="1253774"/>
            <a:ext cx="5674936" cy="3373231"/>
          </a:xfrm>
          <a:prstGeom prst="rect">
            <a:avLst/>
          </a:prstGeom>
          <a:noFill/>
        </p:spPr>
        <p:txBody>
          <a:bodyPr wrap="square">
            <a:spAutoFit/>
          </a:bodyPr>
          <a:lstStyle/>
          <a:p>
            <a:pPr algn="l">
              <a:lnSpc>
                <a:spcPct val="150000"/>
              </a:lnSpc>
              <a:spcBef>
                <a:spcPts val="1200"/>
              </a:spcBef>
              <a:buNone/>
            </a:pPr>
            <a:r>
              <a:rPr lang="en-US" sz="1600" i="0" dirty="0">
                <a:solidFill>
                  <a:srgbClr val="00B050"/>
                </a:solidFill>
                <a:effectLst/>
                <a:latin typeface="Arial" panose="020B0604020202020204" pitchFamily="34" charset="0"/>
                <a:cs typeface="Arial" panose="020B0604020202020204" pitchFamily="34" charset="0"/>
              </a:rPr>
              <a:t>Skepticism protects the integrity of the inputs; Judgement determines the reasonableness of the output.</a:t>
            </a:r>
          </a:p>
          <a:p>
            <a:pPr marL="285750" indent="-285750" algn="just">
              <a:lnSpc>
                <a:spcPct val="150000"/>
              </a:lnSpc>
              <a:spcBef>
                <a:spcPts val="1200"/>
              </a:spcBef>
              <a:spcAft>
                <a:spcPts val="1200"/>
              </a:spcAft>
              <a:buFont typeface="Wingdings" panose="05000000000000000000" pitchFamily="2" charset="2"/>
              <a:buChar char="q"/>
            </a:pPr>
            <a:r>
              <a:rPr lang="en-US" sz="1600" b="1" i="0" dirty="0">
                <a:solidFill>
                  <a:srgbClr val="00B050"/>
                </a:solidFill>
                <a:effectLst/>
                <a:latin typeface="Arial" panose="020B0604020202020204" pitchFamily="34" charset="0"/>
                <a:cs typeface="Arial" panose="020B0604020202020204" pitchFamily="34" charset="0"/>
              </a:rPr>
              <a:t>Without Skepticism</a:t>
            </a:r>
            <a:r>
              <a:rPr lang="en-US" sz="1600" b="0" i="0" dirty="0">
                <a:solidFill>
                  <a:srgbClr val="00B050"/>
                </a:solidFill>
                <a:effectLst/>
                <a:latin typeface="Arial" panose="020B0604020202020204" pitchFamily="34" charset="0"/>
                <a:cs typeface="Arial" panose="020B0604020202020204" pitchFamily="34" charset="0"/>
              </a:rPr>
              <a:t>, the valuation is vulnerable to flawed data, hidden bias, and unsupported assumptions. The number may be precise, but it will not be reliable.</a:t>
            </a:r>
          </a:p>
          <a:p>
            <a:pPr marL="285750" indent="-285750" algn="just">
              <a:lnSpc>
                <a:spcPct val="150000"/>
              </a:lnSpc>
              <a:spcBef>
                <a:spcPts val="450"/>
              </a:spcBef>
              <a:spcAft>
                <a:spcPts val="1200"/>
              </a:spcAft>
              <a:buFont typeface="Wingdings" panose="05000000000000000000" pitchFamily="2" charset="2"/>
              <a:buChar char="q"/>
            </a:pPr>
            <a:r>
              <a:rPr lang="en-US" sz="1600" b="1" i="0" dirty="0">
                <a:solidFill>
                  <a:srgbClr val="00B050"/>
                </a:solidFill>
                <a:effectLst/>
                <a:latin typeface="Arial" panose="020B0604020202020204" pitchFamily="34" charset="0"/>
                <a:cs typeface="Arial" panose="020B0604020202020204" pitchFamily="34" charset="0"/>
              </a:rPr>
              <a:t>Without Judgement</a:t>
            </a:r>
            <a:r>
              <a:rPr lang="en-US" sz="1600" b="0" i="0" dirty="0">
                <a:solidFill>
                  <a:srgbClr val="00B050"/>
                </a:solidFill>
                <a:effectLst/>
                <a:latin typeface="Arial" panose="020B0604020202020204" pitchFamily="34" charset="0"/>
                <a:cs typeface="Arial" panose="020B0604020202020204" pitchFamily="34" charset="0"/>
              </a:rPr>
              <a:t>, the valuation is merely a mechanical calculation. It may be mathematically correct, but it will not be reasoned or contextually appropriate.</a:t>
            </a:r>
          </a:p>
        </p:txBody>
      </p:sp>
    </p:spTree>
    <p:extLst>
      <p:ext uri="{BB962C8B-B14F-4D97-AF65-F5344CB8AC3E}">
        <p14:creationId xmlns:p14="http://schemas.microsoft.com/office/powerpoint/2010/main" val="41328899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Verdana"/>
        <a:ea typeface=""/>
        <a:cs typeface=""/>
      </a:majorFont>
      <a:minorFont>
        <a:latin typeface="Verdana"/>
        <a:ea typeface=""/>
        <a:cs typeface=""/>
      </a:minorFont>
    </a:fontScheme>
    <a:fmtScheme name="Smokey Glass">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6038</TotalTime>
  <Words>6338</Words>
  <Application>Microsoft Office PowerPoint</Application>
  <PresentationFormat>Widescreen</PresentationFormat>
  <Paragraphs>665</Paragraphs>
  <Slides>51</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58" baseType="lpstr">
      <vt:lpstr>Arial</vt:lpstr>
      <vt:lpstr>Calibri</vt:lpstr>
      <vt:lpstr>Times New Roman</vt:lpstr>
      <vt:lpstr>Verdana</vt:lpstr>
      <vt:lpstr>Wingdings</vt:lpstr>
      <vt:lpstr>Office Theme</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LEVEL 1</dc:title>
  <dc:creator>Shivendra Singh</dc:creator>
  <cp:lastModifiedBy>RAJIV SINGH</cp:lastModifiedBy>
  <cp:revision>1374</cp:revision>
  <dcterms:created xsi:type="dcterms:W3CDTF">2020-07-13T03:17:29Z</dcterms:created>
  <dcterms:modified xsi:type="dcterms:W3CDTF">2026-03-14T04:37:21Z</dcterms:modified>
</cp:coreProperties>
</file>